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Poppins" panose="020B0604020202020204" charset="0"/>
      <p:regular r:id="rId34"/>
    </p:embeddedFont>
    <p:embeddedFont>
      <p:font typeface="Poppins Bold" panose="020B0604020202020204" charset="0"/>
      <p:regular r:id="rId35"/>
    </p:embeddedFont>
    <p:embeddedFont>
      <p:font typeface="Poppins Medium"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897880" y="2290545"/>
            <a:ext cx="6492240" cy="0"/>
          </a:xfrm>
          <a:prstGeom prst="line">
            <a:avLst/>
          </a:prstGeom>
          <a:ln w="38100" cap="flat">
            <a:solidFill>
              <a:srgbClr val="FFFFFF">
                <a:alpha val="67843"/>
              </a:srgbClr>
            </a:solidFill>
            <a:prstDash val="solid"/>
            <a:headEnd type="diamond" w="lg" len="lg"/>
            <a:tailEnd type="diamond" w="lg" len="lg"/>
          </a:ln>
        </p:spPr>
      </p:sp>
      <p:sp>
        <p:nvSpPr>
          <p:cNvPr id="3" name="Freeform 3"/>
          <p:cNvSpPr/>
          <p:nvPr/>
        </p:nvSpPr>
        <p:spPr>
          <a:xfrm rot="-504423">
            <a:off x="153765" y="3587314"/>
            <a:ext cx="7094787" cy="5998320"/>
          </a:xfrm>
          <a:custGeom>
            <a:avLst/>
            <a:gdLst/>
            <a:ahLst/>
            <a:cxnLst/>
            <a:rect l="l" t="t" r="r" b="b"/>
            <a:pathLst>
              <a:path w="7094787" h="5998320">
                <a:moveTo>
                  <a:pt x="0" y="0"/>
                </a:moveTo>
                <a:lnTo>
                  <a:pt x="7094787" y="0"/>
                </a:lnTo>
                <a:lnTo>
                  <a:pt x="7094787" y="5998320"/>
                </a:lnTo>
                <a:lnTo>
                  <a:pt x="0" y="5998320"/>
                </a:lnTo>
                <a:lnTo>
                  <a:pt x="0" y="0"/>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477091" y="781625"/>
            <a:ext cx="15333818" cy="1263646"/>
          </a:xfrm>
          <a:prstGeom prst="rect">
            <a:avLst/>
          </a:prstGeom>
        </p:spPr>
        <p:txBody>
          <a:bodyPr lIns="0" tIns="0" rIns="0" bIns="0" rtlCol="0" anchor="t">
            <a:spAutoFit/>
          </a:bodyPr>
          <a:lstStyle/>
          <a:p>
            <a:pPr algn="ctr">
              <a:lnSpc>
                <a:spcPts val="8739"/>
              </a:lnSpc>
            </a:pPr>
            <a:r>
              <a:rPr lang="en-US" sz="9199" b="1" spc="-386">
                <a:solidFill>
                  <a:srgbClr val="F4F4F4"/>
                </a:solidFill>
                <a:latin typeface="Poppins Medium"/>
                <a:ea typeface="Poppins Medium"/>
                <a:cs typeface="Poppins Medium"/>
                <a:sym typeface="Poppins Medium"/>
              </a:rPr>
              <a:t>Insurance Analytics Project</a:t>
            </a:r>
          </a:p>
        </p:txBody>
      </p:sp>
      <p:sp>
        <p:nvSpPr>
          <p:cNvPr id="5" name="TextBox 5"/>
          <p:cNvSpPr txBox="1"/>
          <p:nvPr/>
        </p:nvSpPr>
        <p:spPr>
          <a:xfrm>
            <a:off x="7161961" y="2433420"/>
            <a:ext cx="3964077" cy="667476"/>
          </a:xfrm>
          <a:prstGeom prst="rect">
            <a:avLst/>
          </a:prstGeom>
        </p:spPr>
        <p:txBody>
          <a:bodyPr lIns="0" tIns="0" rIns="0" bIns="0" rtlCol="0" anchor="t">
            <a:spAutoFit/>
          </a:bodyPr>
          <a:lstStyle/>
          <a:p>
            <a:pPr algn="ctr">
              <a:lnSpc>
                <a:spcPts val="5209"/>
              </a:lnSpc>
              <a:spcBef>
                <a:spcPct val="0"/>
              </a:spcBef>
            </a:pPr>
            <a:r>
              <a:rPr lang="en-US" sz="3721" b="1" spc="215">
                <a:solidFill>
                  <a:srgbClr val="F4F4F4"/>
                </a:solidFill>
                <a:latin typeface="Poppins Bold"/>
                <a:ea typeface="Poppins Bold"/>
                <a:cs typeface="Poppins Bold"/>
                <a:sym typeface="Poppins Bold"/>
              </a:rPr>
              <a:t>Project : P972 </a:t>
            </a:r>
          </a:p>
        </p:txBody>
      </p:sp>
      <p:sp>
        <p:nvSpPr>
          <p:cNvPr id="6" name="TextBox 6"/>
          <p:cNvSpPr txBox="1"/>
          <p:nvPr/>
        </p:nvSpPr>
        <p:spPr>
          <a:xfrm>
            <a:off x="11470971" y="8598494"/>
            <a:ext cx="6585720" cy="1197833"/>
          </a:xfrm>
          <a:prstGeom prst="rect">
            <a:avLst/>
          </a:prstGeom>
        </p:spPr>
        <p:txBody>
          <a:bodyPr lIns="0" tIns="0" rIns="0" bIns="0" rtlCol="0" anchor="t">
            <a:spAutoFit/>
          </a:bodyPr>
          <a:lstStyle/>
          <a:p>
            <a:pPr marL="700217" lvl="1" indent="-350109" algn="l">
              <a:lnSpc>
                <a:spcPts val="4735"/>
              </a:lnSpc>
              <a:buAutoNum type="arabicPeriod"/>
            </a:pPr>
            <a:r>
              <a:rPr lang="en-US" sz="3243">
                <a:solidFill>
                  <a:srgbClr val="F4F4F4"/>
                </a:solidFill>
                <a:latin typeface="Poppins"/>
                <a:ea typeface="Poppins"/>
                <a:cs typeface="Poppins"/>
                <a:sym typeface="Poppins"/>
              </a:rPr>
              <a:t> Mr. Anand Babu</a:t>
            </a:r>
          </a:p>
          <a:p>
            <a:pPr marL="700217" lvl="1" indent="-350109" algn="l">
              <a:lnSpc>
                <a:spcPts val="4735"/>
              </a:lnSpc>
              <a:buAutoNum type="arabicPeriod"/>
            </a:pPr>
            <a:r>
              <a:rPr lang="en-US" sz="3243">
                <a:solidFill>
                  <a:srgbClr val="F4F4F4"/>
                </a:solidFill>
                <a:latin typeface="Poppins"/>
                <a:ea typeface="Poppins"/>
                <a:cs typeface="Poppins"/>
                <a:sym typeface="Poppins"/>
              </a:rPr>
              <a:t> Mr. Silvan Wilson Fernandes</a:t>
            </a:r>
          </a:p>
        </p:txBody>
      </p:sp>
      <p:sp>
        <p:nvSpPr>
          <p:cNvPr id="7" name="TextBox 7"/>
          <p:cNvSpPr txBox="1"/>
          <p:nvPr/>
        </p:nvSpPr>
        <p:spPr>
          <a:xfrm>
            <a:off x="11722740" y="7842006"/>
            <a:ext cx="4051421" cy="523603"/>
          </a:xfrm>
          <a:prstGeom prst="rect">
            <a:avLst/>
          </a:prstGeom>
        </p:spPr>
        <p:txBody>
          <a:bodyPr lIns="0" tIns="0" rIns="0" bIns="0" rtlCol="0" anchor="t">
            <a:spAutoFit/>
          </a:bodyPr>
          <a:lstStyle/>
          <a:p>
            <a:pPr algn="l">
              <a:lnSpc>
                <a:spcPts val="4062"/>
              </a:lnSpc>
            </a:pPr>
            <a:r>
              <a:rPr lang="en-US" sz="2821" b="1">
                <a:solidFill>
                  <a:srgbClr val="F4F4F4"/>
                </a:solidFill>
                <a:latin typeface="Poppins Bold"/>
                <a:ea typeface="Poppins Bold"/>
                <a:cs typeface="Poppins Bold"/>
                <a:sym typeface="Poppins Bold"/>
              </a:rPr>
              <a:t>Under Mentorship of :</a:t>
            </a:r>
          </a:p>
        </p:txBody>
      </p:sp>
      <p:sp>
        <p:nvSpPr>
          <p:cNvPr id="8" name="Freeform 8" descr="AI Variant's logo"/>
          <p:cNvSpPr/>
          <p:nvPr/>
        </p:nvSpPr>
        <p:spPr>
          <a:xfrm rot="-495443">
            <a:off x="2423442" y="4400126"/>
            <a:ext cx="1622717" cy="464774"/>
          </a:xfrm>
          <a:custGeom>
            <a:avLst/>
            <a:gdLst/>
            <a:ahLst/>
            <a:cxnLst/>
            <a:rect l="l" t="t" r="r" b="b"/>
            <a:pathLst>
              <a:path w="1622717" h="464774">
                <a:moveTo>
                  <a:pt x="0" y="0"/>
                </a:moveTo>
                <a:lnTo>
                  <a:pt x="1622716" y="0"/>
                </a:lnTo>
                <a:lnTo>
                  <a:pt x="1622716" y="464774"/>
                </a:lnTo>
                <a:lnTo>
                  <a:pt x="0" y="464774"/>
                </a:lnTo>
                <a:lnTo>
                  <a:pt x="0" y="0"/>
                </a:lnTo>
                <a:close/>
              </a:path>
            </a:pathLst>
          </a:custGeom>
          <a:blipFill>
            <a:blip r:embed="rId4"/>
            <a:stretch>
              <a:fillRect/>
            </a:stretch>
          </a:blipFill>
        </p:spPr>
      </p:sp>
      <p:sp>
        <p:nvSpPr>
          <p:cNvPr id="9" name="TextBox 9"/>
          <p:cNvSpPr txBox="1"/>
          <p:nvPr/>
        </p:nvSpPr>
        <p:spPr>
          <a:xfrm>
            <a:off x="7648925" y="3224721"/>
            <a:ext cx="2990151" cy="667476"/>
          </a:xfrm>
          <a:prstGeom prst="rect">
            <a:avLst/>
          </a:prstGeom>
        </p:spPr>
        <p:txBody>
          <a:bodyPr lIns="0" tIns="0" rIns="0" bIns="0" rtlCol="0" anchor="t">
            <a:spAutoFit/>
          </a:bodyPr>
          <a:lstStyle/>
          <a:p>
            <a:pPr algn="ctr">
              <a:lnSpc>
                <a:spcPts val="5209"/>
              </a:lnSpc>
              <a:spcBef>
                <a:spcPct val="0"/>
              </a:spcBef>
            </a:pPr>
            <a:r>
              <a:rPr lang="en-US" sz="3721" b="1" spc="156">
                <a:solidFill>
                  <a:srgbClr val="F4F4F4"/>
                </a:solidFill>
                <a:latin typeface="Poppins Bold"/>
                <a:ea typeface="Poppins Bold"/>
                <a:cs typeface="Poppins Bold"/>
                <a:sym typeface="Poppins Bold"/>
              </a:rPr>
              <a:t>By Group 6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0" y="1033462"/>
            <a:ext cx="18288000" cy="0"/>
          </a:xfrm>
          <a:prstGeom prst="line">
            <a:avLst/>
          </a:prstGeom>
          <a:ln w="9525" cap="rnd">
            <a:solidFill>
              <a:srgbClr val="F4F4F4"/>
            </a:solidFill>
            <a:prstDash val="solid"/>
            <a:headEnd type="none" w="sm" len="sm"/>
            <a:tailEnd type="none" w="sm" len="sm"/>
          </a:ln>
        </p:spPr>
      </p:sp>
      <p:sp>
        <p:nvSpPr>
          <p:cNvPr id="3" name="Freeform 3"/>
          <p:cNvSpPr/>
          <p:nvPr/>
        </p:nvSpPr>
        <p:spPr>
          <a:xfrm>
            <a:off x="0" y="1359147"/>
            <a:ext cx="18288000" cy="8115300"/>
          </a:xfrm>
          <a:custGeom>
            <a:avLst/>
            <a:gdLst/>
            <a:ahLst/>
            <a:cxnLst/>
            <a:rect l="l" t="t" r="r" b="b"/>
            <a:pathLst>
              <a:path w="18288000" h="8115300">
                <a:moveTo>
                  <a:pt x="0" y="0"/>
                </a:moveTo>
                <a:lnTo>
                  <a:pt x="18288000" y="0"/>
                </a:lnTo>
                <a:lnTo>
                  <a:pt x="18288000" y="8115300"/>
                </a:lnTo>
                <a:lnTo>
                  <a:pt x="0" y="8115300"/>
                </a:lnTo>
                <a:lnTo>
                  <a:pt x="0" y="0"/>
                </a:lnTo>
                <a:close/>
              </a:path>
            </a:pathLst>
          </a:custGeom>
          <a:blipFill>
            <a:blip r:embed="rId2"/>
            <a:stretch>
              <a:fillRect/>
            </a:stretch>
          </a:blipFill>
        </p:spPr>
      </p:sp>
      <p:sp>
        <p:nvSpPr>
          <p:cNvPr id="4" name="TextBox 4"/>
          <p:cNvSpPr txBox="1"/>
          <p:nvPr/>
        </p:nvSpPr>
        <p:spPr>
          <a:xfrm>
            <a:off x="5538751" y="104775"/>
            <a:ext cx="7210498" cy="990600"/>
          </a:xfrm>
          <a:prstGeom prst="rect">
            <a:avLst/>
          </a:prstGeom>
        </p:spPr>
        <p:txBody>
          <a:bodyPr lIns="0" tIns="0" rIns="0" bIns="0" rtlCol="0" anchor="t">
            <a:spAutoFit/>
          </a:bodyPr>
          <a:lstStyle/>
          <a:p>
            <a:pPr algn="ctr">
              <a:lnSpc>
                <a:spcPts val="6839"/>
              </a:lnSpc>
            </a:pPr>
            <a:r>
              <a:rPr lang="en-US" sz="7200" spc="-302">
                <a:solidFill>
                  <a:srgbClr val="F4F4F4"/>
                </a:solidFill>
                <a:latin typeface="Poppins"/>
                <a:ea typeface="Poppins"/>
                <a:cs typeface="Poppins"/>
                <a:sym typeface="Poppins"/>
              </a:rPr>
              <a:t>Excel Dashboard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601615" y="2424971"/>
            <a:ext cx="14840508" cy="4763736"/>
          </a:xfrm>
          <a:prstGeom prst="rect">
            <a:avLst/>
          </a:prstGeom>
        </p:spPr>
        <p:txBody>
          <a:bodyPr lIns="0" tIns="0" rIns="0" bIns="0" rtlCol="0" anchor="t">
            <a:spAutoFit/>
          </a:bodyPr>
          <a:lstStyle/>
          <a:p>
            <a:pPr algn="ctr">
              <a:lnSpc>
                <a:spcPts val="18526"/>
              </a:lnSpc>
            </a:pPr>
            <a:r>
              <a:rPr lang="en-US" sz="13929" b="1" spc="-585">
                <a:solidFill>
                  <a:srgbClr val="F4F4F4"/>
                </a:solidFill>
                <a:latin typeface="Poppins Medium"/>
                <a:ea typeface="Poppins Medium"/>
                <a:cs typeface="Poppins Medium"/>
                <a:sym typeface="Poppins Medium"/>
              </a:rPr>
              <a:t>Let’s see Queries in MySQL</a:t>
            </a:r>
          </a:p>
        </p:txBody>
      </p:sp>
      <p:sp>
        <p:nvSpPr>
          <p:cNvPr id="3" name="Freeform 3"/>
          <p:cNvSpPr/>
          <p:nvPr/>
        </p:nvSpPr>
        <p:spPr>
          <a:xfrm>
            <a:off x="11884272" y="3691688"/>
            <a:ext cx="6281987" cy="3315267"/>
          </a:xfrm>
          <a:custGeom>
            <a:avLst/>
            <a:gdLst/>
            <a:ahLst/>
            <a:cxnLst/>
            <a:rect l="l" t="t" r="r" b="b"/>
            <a:pathLst>
              <a:path w="6281987" h="3315267">
                <a:moveTo>
                  <a:pt x="0" y="0"/>
                </a:moveTo>
                <a:lnTo>
                  <a:pt x="6281987" y="0"/>
                </a:lnTo>
                <a:lnTo>
                  <a:pt x="6281987" y="3315267"/>
                </a:lnTo>
                <a:lnTo>
                  <a:pt x="0" y="3315267"/>
                </a:lnTo>
                <a:lnTo>
                  <a:pt x="0" y="0"/>
                </a:lnTo>
                <a:close/>
              </a:path>
            </a:pathLst>
          </a:custGeom>
          <a:blipFill>
            <a:blip r:embed="rId2"/>
            <a:stretch>
              <a:fillRect l="-7968" t="-24096" r="-10012" b="-24849"/>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547314" y="1033462"/>
            <a:ext cx="7514980" cy="4763"/>
          </a:xfrm>
          <a:prstGeom prst="line">
            <a:avLst/>
          </a:prstGeom>
          <a:ln w="9525" cap="rnd">
            <a:solidFill>
              <a:srgbClr val="F4F4F4"/>
            </a:solidFill>
            <a:prstDash val="solid"/>
            <a:headEnd type="none" w="sm" len="sm"/>
            <a:tailEnd type="none" w="sm" len="sm"/>
          </a:ln>
        </p:spPr>
      </p:sp>
      <p:sp>
        <p:nvSpPr>
          <p:cNvPr id="3" name="Freeform 3"/>
          <p:cNvSpPr/>
          <p:nvPr/>
        </p:nvSpPr>
        <p:spPr>
          <a:xfrm>
            <a:off x="182157" y="1262062"/>
            <a:ext cx="10838002" cy="2872071"/>
          </a:xfrm>
          <a:custGeom>
            <a:avLst/>
            <a:gdLst/>
            <a:ahLst/>
            <a:cxnLst/>
            <a:rect l="l" t="t" r="r" b="b"/>
            <a:pathLst>
              <a:path w="10838002" h="2872071">
                <a:moveTo>
                  <a:pt x="0" y="0"/>
                </a:moveTo>
                <a:lnTo>
                  <a:pt x="10838002" y="0"/>
                </a:lnTo>
                <a:lnTo>
                  <a:pt x="10838002" y="2872071"/>
                </a:lnTo>
                <a:lnTo>
                  <a:pt x="0" y="2872071"/>
                </a:lnTo>
                <a:lnTo>
                  <a:pt x="0" y="0"/>
                </a:lnTo>
                <a:close/>
              </a:path>
            </a:pathLst>
          </a:custGeom>
          <a:blipFill>
            <a:blip r:embed="rId2"/>
            <a:stretch>
              <a:fillRect/>
            </a:stretch>
          </a:blipFill>
        </p:spPr>
      </p:sp>
      <p:sp>
        <p:nvSpPr>
          <p:cNvPr id="4" name="Freeform 4"/>
          <p:cNvSpPr/>
          <p:nvPr/>
        </p:nvSpPr>
        <p:spPr>
          <a:xfrm>
            <a:off x="11177744" y="1785229"/>
            <a:ext cx="6952757" cy="2348904"/>
          </a:xfrm>
          <a:custGeom>
            <a:avLst/>
            <a:gdLst/>
            <a:ahLst/>
            <a:cxnLst/>
            <a:rect l="l" t="t" r="r" b="b"/>
            <a:pathLst>
              <a:path w="6952757" h="2348904">
                <a:moveTo>
                  <a:pt x="0" y="0"/>
                </a:moveTo>
                <a:lnTo>
                  <a:pt x="6952758" y="0"/>
                </a:lnTo>
                <a:lnTo>
                  <a:pt x="6952758" y="2348904"/>
                </a:lnTo>
                <a:lnTo>
                  <a:pt x="0" y="2348904"/>
                </a:lnTo>
                <a:lnTo>
                  <a:pt x="0" y="0"/>
                </a:lnTo>
                <a:close/>
              </a:path>
            </a:pathLst>
          </a:custGeom>
          <a:blipFill>
            <a:blip r:embed="rId3"/>
            <a:stretch>
              <a:fillRect/>
            </a:stretch>
          </a:blipFill>
        </p:spPr>
      </p:sp>
      <p:sp>
        <p:nvSpPr>
          <p:cNvPr id="5" name="AutoShape 5"/>
          <p:cNvSpPr/>
          <p:nvPr/>
        </p:nvSpPr>
        <p:spPr>
          <a:xfrm>
            <a:off x="182173" y="5119970"/>
            <a:ext cx="5142539" cy="23530"/>
          </a:xfrm>
          <a:prstGeom prst="line">
            <a:avLst/>
          </a:prstGeom>
          <a:ln w="9525" cap="rnd">
            <a:solidFill>
              <a:srgbClr val="F4F4F4"/>
            </a:solidFill>
            <a:prstDash val="solid"/>
            <a:headEnd type="none" w="sm" len="sm"/>
            <a:tailEnd type="none" w="sm" len="sm"/>
          </a:ln>
        </p:spPr>
      </p:sp>
      <p:sp>
        <p:nvSpPr>
          <p:cNvPr id="6" name="Freeform 6"/>
          <p:cNvSpPr/>
          <p:nvPr/>
        </p:nvSpPr>
        <p:spPr>
          <a:xfrm>
            <a:off x="182173" y="5367337"/>
            <a:ext cx="17398890" cy="2501090"/>
          </a:xfrm>
          <a:custGeom>
            <a:avLst/>
            <a:gdLst/>
            <a:ahLst/>
            <a:cxnLst/>
            <a:rect l="l" t="t" r="r" b="b"/>
            <a:pathLst>
              <a:path w="17398890" h="2501090">
                <a:moveTo>
                  <a:pt x="0" y="0"/>
                </a:moveTo>
                <a:lnTo>
                  <a:pt x="17398889" y="0"/>
                </a:lnTo>
                <a:lnTo>
                  <a:pt x="17398889" y="2501091"/>
                </a:lnTo>
                <a:lnTo>
                  <a:pt x="0" y="2501091"/>
                </a:lnTo>
                <a:lnTo>
                  <a:pt x="0" y="0"/>
                </a:lnTo>
                <a:close/>
              </a:path>
            </a:pathLst>
          </a:custGeom>
          <a:blipFill>
            <a:blip r:embed="rId4"/>
            <a:stretch>
              <a:fillRect/>
            </a:stretch>
          </a:blipFill>
        </p:spPr>
      </p:sp>
      <p:sp>
        <p:nvSpPr>
          <p:cNvPr id="7" name="Freeform 7"/>
          <p:cNvSpPr/>
          <p:nvPr/>
        </p:nvSpPr>
        <p:spPr>
          <a:xfrm>
            <a:off x="10475002" y="8125603"/>
            <a:ext cx="7106060" cy="2006417"/>
          </a:xfrm>
          <a:custGeom>
            <a:avLst/>
            <a:gdLst/>
            <a:ahLst/>
            <a:cxnLst/>
            <a:rect l="l" t="t" r="r" b="b"/>
            <a:pathLst>
              <a:path w="7106060" h="2006417">
                <a:moveTo>
                  <a:pt x="0" y="0"/>
                </a:moveTo>
                <a:lnTo>
                  <a:pt x="7106060" y="0"/>
                </a:lnTo>
                <a:lnTo>
                  <a:pt x="7106060" y="2006417"/>
                </a:lnTo>
                <a:lnTo>
                  <a:pt x="0" y="2006417"/>
                </a:lnTo>
                <a:lnTo>
                  <a:pt x="0" y="0"/>
                </a:lnTo>
                <a:close/>
              </a:path>
            </a:pathLst>
          </a:custGeom>
          <a:blipFill>
            <a:blip r:embed="rId5"/>
            <a:stretch>
              <a:fillRect/>
            </a:stretch>
          </a:blipFill>
        </p:spPr>
      </p:sp>
      <p:sp>
        <p:nvSpPr>
          <p:cNvPr id="8" name="TextBox 8"/>
          <p:cNvSpPr txBox="1"/>
          <p:nvPr/>
        </p:nvSpPr>
        <p:spPr>
          <a:xfrm>
            <a:off x="182157" y="314325"/>
            <a:ext cx="8245294" cy="495300"/>
          </a:xfrm>
          <a:prstGeom prst="rect">
            <a:avLst/>
          </a:prstGeom>
        </p:spPr>
        <p:txBody>
          <a:bodyPr lIns="0" tIns="0" rIns="0" bIns="0" rtlCol="0" anchor="t">
            <a:spAutoFit/>
          </a:bodyPr>
          <a:lstStyle/>
          <a:p>
            <a:pPr algn="ctr">
              <a:lnSpc>
                <a:spcPts val="3419"/>
              </a:lnSpc>
            </a:pPr>
            <a:r>
              <a:rPr lang="en-US" sz="3600" spc="-151">
                <a:solidFill>
                  <a:srgbClr val="F4F4F4"/>
                </a:solidFill>
                <a:latin typeface="Poppins"/>
                <a:ea typeface="Poppins"/>
                <a:cs typeface="Poppins"/>
                <a:sym typeface="Poppins"/>
              </a:rPr>
              <a:t>KPI 1 No of Invoice by Account Executive</a:t>
            </a:r>
          </a:p>
        </p:txBody>
      </p:sp>
      <p:sp>
        <p:nvSpPr>
          <p:cNvPr id="9" name="TextBox 9"/>
          <p:cNvSpPr txBox="1"/>
          <p:nvPr/>
        </p:nvSpPr>
        <p:spPr>
          <a:xfrm>
            <a:off x="11177744" y="1281112"/>
            <a:ext cx="850471" cy="247650"/>
          </a:xfrm>
          <a:prstGeom prst="rect">
            <a:avLst/>
          </a:prstGeom>
        </p:spPr>
        <p:txBody>
          <a:bodyPr lIns="0" tIns="0" rIns="0" bIns="0" rtlCol="0" anchor="t">
            <a:spAutoFit/>
          </a:bodyPr>
          <a:lstStyle/>
          <a:p>
            <a:pPr algn="ctr">
              <a:lnSpc>
                <a:spcPts val="1709"/>
              </a:lnSpc>
            </a:pPr>
            <a:r>
              <a:rPr lang="en-US" sz="1800" spc="-75">
                <a:solidFill>
                  <a:srgbClr val="F4F4F4"/>
                </a:solidFill>
                <a:latin typeface="Poppins"/>
                <a:ea typeface="Poppins"/>
                <a:cs typeface="Poppins"/>
                <a:sym typeface="Poppins"/>
              </a:rPr>
              <a:t>Output :</a:t>
            </a:r>
          </a:p>
        </p:txBody>
      </p:sp>
      <p:sp>
        <p:nvSpPr>
          <p:cNvPr id="10" name="TextBox 10"/>
          <p:cNvSpPr txBox="1"/>
          <p:nvPr/>
        </p:nvSpPr>
        <p:spPr>
          <a:xfrm>
            <a:off x="182173" y="4400833"/>
            <a:ext cx="8245294" cy="495300"/>
          </a:xfrm>
          <a:prstGeom prst="rect">
            <a:avLst/>
          </a:prstGeom>
        </p:spPr>
        <p:txBody>
          <a:bodyPr lIns="0" tIns="0" rIns="0" bIns="0" rtlCol="0" anchor="t">
            <a:spAutoFit/>
          </a:bodyPr>
          <a:lstStyle/>
          <a:p>
            <a:pPr algn="l">
              <a:lnSpc>
                <a:spcPts val="3419"/>
              </a:lnSpc>
            </a:pPr>
            <a:r>
              <a:rPr lang="en-US" sz="3600" spc="-151">
                <a:solidFill>
                  <a:srgbClr val="F4F4F4"/>
                </a:solidFill>
                <a:latin typeface="Poppins"/>
                <a:ea typeface="Poppins"/>
                <a:cs typeface="Poppins"/>
                <a:sym typeface="Poppins"/>
              </a:rPr>
              <a:t>KPI 2 Yearly Meeting Count</a:t>
            </a:r>
          </a:p>
        </p:txBody>
      </p:sp>
      <p:sp>
        <p:nvSpPr>
          <p:cNvPr id="11" name="TextBox 11"/>
          <p:cNvSpPr txBox="1"/>
          <p:nvPr/>
        </p:nvSpPr>
        <p:spPr>
          <a:xfrm>
            <a:off x="9288774" y="8144653"/>
            <a:ext cx="850471" cy="247650"/>
          </a:xfrm>
          <a:prstGeom prst="rect">
            <a:avLst/>
          </a:prstGeom>
        </p:spPr>
        <p:txBody>
          <a:bodyPr lIns="0" tIns="0" rIns="0" bIns="0" rtlCol="0" anchor="t">
            <a:spAutoFit/>
          </a:bodyPr>
          <a:lstStyle/>
          <a:p>
            <a:pPr algn="ctr">
              <a:lnSpc>
                <a:spcPts val="1709"/>
              </a:lnSpc>
            </a:pPr>
            <a:r>
              <a:rPr lang="en-US" sz="1800" spc="-75">
                <a:solidFill>
                  <a:srgbClr val="F4F4F4"/>
                </a:solidFill>
                <a:latin typeface="Poppins"/>
                <a:ea typeface="Poppins"/>
                <a:cs typeface="Poppins"/>
                <a:sym typeface="Poppins"/>
              </a:rPr>
              <a:t>Output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840055" y="1014413"/>
            <a:ext cx="16177363" cy="9525"/>
          </a:xfrm>
          <a:prstGeom prst="line">
            <a:avLst/>
          </a:prstGeom>
          <a:ln w="9525" cap="rnd">
            <a:solidFill>
              <a:srgbClr val="F4F4F4"/>
            </a:solidFill>
            <a:prstDash val="solid"/>
            <a:headEnd type="none" w="sm" len="sm"/>
            <a:tailEnd type="none" w="sm" len="sm"/>
          </a:ln>
        </p:spPr>
      </p:sp>
      <p:sp>
        <p:nvSpPr>
          <p:cNvPr id="3" name="Freeform 3"/>
          <p:cNvSpPr/>
          <p:nvPr/>
        </p:nvSpPr>
        <p:spPr>
          <a:xfrm>
            <a:off x="187692" y="1023938"/>
            <a:ext cx="11301259" cy="4520504"/>
          </a:xfrm>
          <a:custGeom>
            <a:avLst/>
            <a:gdLst/>
            <a:ahLst/>
            <a:cxnLst/>
            <a:rect l="l" t="t" r="r" b="b"/>
            <a:pathLst>
              <a:path w="11301259" h="4520504">
                <a:moveTo>
                  <a:pt x="0" y="0"/>
                </a:moveTo>
                <a:lnTo>
                  <a:pt x="11301259" y="0"/>
                </a:lnTo>
                <a:lnTo>
                  <a:pt x="11301259" y="4520503"/>
                </a:lnTo>
                <a:lnTo>
                  <a:pt x="0" y="4520503"/>
                </a:lnTo>
                <a:lnTo>
                  <a:pt x="0" y="0"/>
                </a:lnTo>
                <a:close/>
              </a:path>
            </a:pathLst>
          </a:custGeom>
          <a:blipFill>
            <a:blip r:embed="rId2"/>
            <a:stretch>
              <a:fillRect/>
            </a:stretch>
          </a:blipFill>
        </p:spPr>
      </p:sp>
      <p:sp>
        <p:nvSpPr>
          <p:cNvPr id="4" name="Freeform 4"/>
          <p:cNvSpPr/>
          <p:nvPr/>
        </p:nvSpPr>
        <p:spPr>
          <a:xfrm>
            <a:off x="187692" y="5526345"/>
            <a:ext cx="11301259" cy="4760655"/>
          </a:xfrm>
          <a:custGeom>
            <a:avLst/>
            <a:gdLst/>
            <a:ahLst/>
            <a:cxnLst/>
            <a:rect l="l" t="t" r="r" b="b"/>
            <a:pathLst>
              <a:path w="11301259" h="4760655">
                <a:moveTo>
                  <a:pt x="0" y="0"/>
                </a:moveTo>
                <a:lnTo>
                  <a:pt x="11301259" y="0"/>
                </a:lnTo>
                <a:lnTo>
                  <a:pt x="11301259" y="4760655"/>
                </a:lnTo>
                <a:lnTo>
                  <a:pt x="0" y="4760655"/>
                </a:lnTo>
                <a:lnTo>
                  <a:pt x="0" y="0"/>
                </a:lnTo>
                <a:close/>
              </a:path>
            </a:pathLst>
          </a:custGeom>
          <a:blipFill>
            <a:blip r:embed="rId3"/>
            <a:stretch>
              <a:fillRect/>
            </a:stretch>
          </a:blipFill>
        </p:spPr>
      </p:sp>
      <p:sp>
        <p:nvSpPr>
          <p:cNvPr id="5" name="TextBox 5"/>
          <p:cNvSpPr txBox="1"/>
          <p:nvPr/>
        </p:nvSpPr>
        <p:spPr>
          <a:xfrm>
            <a:off x="547314" y="314325"/>
            <a:ext cx="16762844" cy="495300"/>
          </a:xfrm>
          <a:prstGeom prst="rect">
            <a:avLst/>
          </a:prstGeom>
        </p:spPr>
        <p:txBody>
          <a:bodyPr lIns="0" tIns="0" rIns="0" bIns="0" rtlCol="0" anchor="t">
            <a:spAutoFit/>
          </a:bodyPr>
          <a:lstStyle/>
          <a:p>
            <a:pPr algn="l">
              <a:lnSpc>
                <a:spcPts val="3419"/>
              </a:lnSpc>
            </a:pPr>
            <a:r>
              <a:rPr lang="en-US" sz="3600" spc="-151">
                <a:solidFill>
                  <a:srgbClr val="F4F4F4"/>
                </a:solidFill>
                <a:latin typeface="Poppins"/>
                <a:ea typeface="Poppins"/>
                <a:cs typeface="Poppins"/>
                <a:sym typeface="Poppins"/>
              </a:rPr>
              <a:t>KPI 3 Placed Achievement % , Invoice Achievement % in Cross Sell, New, Renewal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06370" y="269571"/>
            <a:ext cx="10566783" cy="4873929"/>
          </a:xfrm>
          <a:custGeom>
            <a:avLst/>
            <a:gdLst/>
            <a:ahLst/>
            <a:cxnLst/>
            <a:rect l="l" t="t" r="r" b="b"/>
            <a:pathLst>
              <a:path w="10566783" h="4873929">
                <a:moveTo>
                  <a:pt x="0" y="0"/>
                </a:moveTo>
                <a:lnTo>
                  <a:pt x="10566783" y="0"/>
                </a:lnTo>
                <a:lnTo>
                  <a:pt x="10566783" y="4873929"/>
                </a:lnTo>
                <a:lnTo>
                  <a:pt x="0" y="4873929"/>
                </a:lnTo>
                <a:lnTo>
                  <a:pt x="0" y="0"/>
                </a:lnTo>
                <a:close/>
              </a:path>
            </a:pathLst>
          </a:custGeom>
          <a:blipFill>
            <a:blip r:embed="rId2"/>
            <a:stretch>
              <a:fillRect/>
            </a:stretch>
          </a:blipFill>
        </p:spPr>
      </p:sp>
      <p:sp>
        <p:nvSpPr>
          <p:cNvPr id="3" name="Freeform 3"/>
          <p:cNvSpPr/>
          <p:nvPr/>
        </p:nvSpPr>
        <p:spPr>
          <a:xfrm>
            <a:off x="206370" y="5143500"/>
            <a:ext cx="10566783" cy="4721528"/>
          </a:xfrm>
          <a:custGeom>
            <a:avLst/>
            <a:gdLst/>
            <a:ahLst/>
            <a:cxnLst/>
            <a:rect l="l" t="t" r="r" b="b"/>
            <a:pathLst>
              <a:path w="10566783" h="4721528">
                <a:moveTo>
                  <a:pt x="0" y="0"/>
                </a:moveTo>
                <a:lnTo>
                  <a:pt x="10566783" y="0"/>
                </a:lnTo>
                <a:lnTo>
                  <a:pt x="10566783" y="4721528"/>
                </a:lnTo>
                <a:lnTo>
                  <a:pt x="0" y="4721528"/>
                </a:lnTo>
                <a:lnTo>
                  <a:pt x="0" y="0"/>
                </a:lnTo>
                <a:close/>
              </a:path>
            </a:pathLst>
          </a:custGeom>
          <a:blipFill>
            <a:blip r:embed="rId3"/>
            <a:stretch>
              <a:fillRect t="-1016" b="-1016"/>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45997" y="3450118"/>
            <a:ext cx="17596005" cy="1165735"/>
          </a:xfrm>
          <a:custGeom>
            <a:avLst/>
            <a:gdLst/>
            <a:ahLst/>
            <a:cxnLst/>
            <a:rect l="l" t="t" r="r" b="b"/>
            <a:pathLst>
              <a:path w="17596005" h="1165735">
                <a:moveTo>
                  <a:pt x="0" y="0"/>
                </a:moveTo>
                <a:lnTo>
                  <a:pt x="17596006" y="0"/>
                </a:lnTo>
                <a:lnTo>
                  <a:pt x="17596006" y="1165735"/>
                </a:lnTo>
                <a:lnTo>
                  <a:pt x="0" y="1165735"/>
                </a:lnTo>
                <a:lnTo>
                  <a:pt x="0" y="0"/>
                </a:lnTo>
                <a:close/>
              </a:path>
            </a:pathLst>
          </a:custGeom>
          <a:blipFill>
            <a:blip r:embed="rId2"/>
            <a:stretch>
              <a:fillRect/>
            </a:stretch>
          </a:blipFill>
        </p:spPr>
      </p:sp>
      <p:sp>
        <p:nvSpPr>
          <p:cNvPr id="3" name="Freeform 3"/>
          <p:cNvSpPr/>
          <p:nvPr/>
        </p:nvSpPr>
        <p:spPr>
          <a:xfrm>
            <a:off x="345997" y="4627856"/>
            <a:ext cx="17596005" cy="1055760"/>
          </a:xfrm>
          <a:custGeom>
            <a:avLst/>
            <a:gdLst/>
            <a:ahLst/>
            <a:cxnLst/>
            <a:rect l="l" t="t" r="r" b="b"/>
            <a:pathLst>
              <a:path w="17596005" h="1055760">
                <a:moveTo>
                  <a:pt x="0" y="0"/>
                </a:moveTo>
                <a:lnTo>
                  <a:pt x="17596006" y="0"/>
                </a:lnTo>
                <a:lnTo>
                  <a:pt x="17596006" y="1055761"/>
                </a:lnTo>
                <a:lnTo>
                  <a:pt x="0" y="1055761"/>
                </a:lnTo>
                <a:lnTo>
                  <a:pt x="0" y="0"/>
                </a:lnTo>
                <a:close/>
              </a:path>
            </a:pathLst>
          </a:custGeom>
          <a:blipFill>
            <a:blip r:embed="rId3"/>
            <a:stretch>
              <a:fillRect/>
            </a:stretch>
          </a:blipFill>
        </p:spPr>
      </p:sp>
      <p:sp>
        <p:nvSpPr>
          <p:cNvPr id="4" name="Freeform 4"/>
          <p:cNvSpPr/>
          <p:nvPr/>
        </p:nvSpPr>
        <p:spPr>
          <a:xfrm>
            <a:off x="345997" y="5693142"/>
            <a:ext cx="17596005" cy="1143740"/>
          </a:xfrm>
          <a:custGeom>
            <a:avLst/>
            <a:gdLst/>
            <a:ahLst/>
            <a:cxnLst/>
            <a:rect l="l" t="t" r="r" b="b"/>
            <a:pathLst>
              <a:path w="17596005" h="1143740">
                <a:moveTo>
                  <a:pt x="0" y="0"/>
                </a:moveTo>
                <a:lnTo>
                  <a:pt x="17596006" y="0"/>
                </a:lnTo>
                <a:lnTo>
                  <a:pt x="17596006" y="1143740"/>
                </a:lnTo>
                <a:lnTo>
                  <a:pt x="0" y="1143740"/>
                </a:lnTo>
                <a:lnTo>
                  <a:pt x="0" y="0"/>
                </a:lnTo>
                <a:close/>
              </a:path>
            </a:pathLst>
          </a:custGeom>
          <a:blipFill>
            <a:blip r:embed="rId4"/>
            <a:stretch>
              <a:fillRect/>
            </a:stretch>
          </a:blipFill>
        </p:spPr>
      </p:sp>
      <p:sp>
        <p:nvSpPr>
          <p:cNvPr id="5" name="TextBox 5"/>
          <p:cNvSpPr txBox="1"/>
          <p:nvPr/>
        </p:nvSpPr>
        <p:spPr>
          <a:xfrm>
            <a:off x="345997" y="1880596"/>
            <a:ext cx="2384758" cy="681164"/>
          </a:xfrm>
          <a:prstGeom prst="rect">
            <a:avLst/>
          </a:prstGeom>
        </p:spPr>
        <p:txBody>
          <a:bodyPr lIns="0" tIns="0" rIns="0" bIns="0" rtlCol="0" anchor="t">
            <a:spAutoFit/>
          </a:bodyPr>
          <a:lstStyle/>
          <a:p>
            <a:pPr algn="ctr">
              <a:lnSpc>
                <a:spcPts val="4794"/>
              </a:lnSpc>
            </a:pPr>
            <a:r>
              <a:rPr lang="en-US" sz="5047" spc="-211">
                <a:solidFill>
                  <a:srgbClr val="F4F4F4"/>
                </a:solidFill>
                <a:latin typeface="Poppins"/>
                <a:ea typeface="Poppins"/>
                <a:cs typeface="Poppins"/>
                <a:sym typeface="Poppins"/>
              </a:rPr>
              <a:t>Output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182160" y="1019175"/>
            <a:ext cx="7514980" cy="4763"/>
          </a:xfrm>
          <a:prstGeom prst="line">
            <a:avLst/>
          </a:prstGeom>
          <a:ln w="9525" cap="rnd">
            <a:solidFill>
              <a:srgbClr val="F4F4F4"/>
            </a:solidFill>
            <a:prstDash val="solid"/>
            <a:headEnd type="none" w="sm" len="sm"/>
            <a:tailEnd type="none" w="sm" len="sm"/>
          </a:ln>
        </p:spPr>
      </p:sp>
      <p:sp>
        <p:nvSpPr>
          <p:cNvPr id="3" name="Freeform 3"/>
          <p:cNvSpPr/>
          <p:nvPr/>
        </p:nvSpPr>
        <p:spPr>
          <a:xfrm>
            <a:off x="182173" y="1247775"/>
            <a:ext cx="11301259" cy="1751695"/>
          </a:xfrm>
          <a:custGeom>
            <a:avLst/>
            <a:gdLst/>
            <a:ahLst/>
            <a:cxnLst/>
            <a:rect l="l" t="t" r="r" b="b"/>
            <a:pathLst>
              <a:path w="11301259" h="1751695">
                <a:moveTo>
                  <a:pt x="0" y="0"/>
                </a:moveTo>
                <a:lnTo>
                  <a:pt x="11301259" y="0"/>
                </a:lnTo>
                <a:lnTo>
                  <a:pt x="11301259" y="1751695"/>
                </a:lnTo>
                <a:lnTo>
                  <a:pt x="0" y="1751695"/>
                </a:lnTo>
                <a:lnTo>
                  <a:pt x="0" y="0"/>
                </a:lnTo>
                <a:close/>
              </a:path>
            </a:pathLst>
          </a:custGeom>
          <a:blipFill>
            <a:blip r:embed="rId2"/>
            <a:stretch>
              <a:fillRect/>
            </a:stretch>
          </a:blipFill>
        </p:spPr>
      </p:sp>
      <p:sp>
        <p:nvSpPr>
          <p:cNvPr id="4" name="Freeform 4"/>
          <p:cNvSpPr/>
          <p:nvPr/>
        </p:nvSpPr>
        <p:spPr>
          <a:xfrm>
            <a:off x="12494888" y="1247775"/>
            <a:ext cx="4945322" cy="1751695"/>
          </a:xfrm>
          <a:custGeom>
            <a:avLst/>
            <a:gdLst/>
            <a:ahLst/>
            <a:cxnLst/>
            <a:rect l="l" t="t" r="r" b="b"/>
            <a:pathLst>
              <a:path w="4945322" h="1751695">
                <a:moveTo>
                  <a:pt x="0" y="0"/>
                </a:moveTo>
                <a:lnTo>
                  <a:pt x="4945322" y="0"/>
                </a:lnTo>
                <a:lnTo>
                  <a:pt x="4945322" y="1751695"/>
                </a:lnTo>
                <a:lnTo>
                  <a:pt x="0" y="1751695"/>
                </a:lnTo>
                <a:lnTo>
                  <a:pt x="0" y="0"/>
                </a:lnTo>
                <a:close/>
              </a:path>
            </a:pathLst>
          </a:custGeom>
          <a:blipFill>
            <a:blip r:embed="rId3"/>
            <a:stretch>
              <a:fillRect b="-4730"/>
            </a:stretch>
          </a:blipFill>
        </p:spPr>
      </p:sp>
      <p:sp>
        <p:nvSpPr>
          <p:cNvPr id="5" name="AutoShape 5"/>
          <p:cNvSpPr/>
          <p:nvPr/>
        </p:nvSpPr>
        <p:spPr>
          <a:xfrm flipV="1">
            <a:off x="182157" y="3985308"/>
            <a:ext cx="7514980" cy="4763"/>
          </a:xfrm>
          <a:prstGeom prst="line">
            <a:avLst/>
          </a:prstGeom>
          <a:ln w="9525" cap="rnd">
            <a:solidFill>
              <a:srgbClr val="F4F4F4"/>
            </a:solidFill>
            <a:prstDash val="solid"/>
            <a:headEnd type="none" w="sm" len="sm"/>
            <a:tailEnd type="none" w="sm" len="sm"/>
          </a:ln>
        </p:spPr>
      </p:sp>
      <p:sp>
        <p:nvSpPr>
          <p:cNvPr id="6" name="Freeform 6"/>
          <p:cNvSpPr/>
          <p:nvPr/>
        </p:nvSpPr>
        <p:spPr>
          <a:xfrm>
            <a:off x="182173" y="4213908"/>
            <a:ext cx="11301259" cy="2020100"/>
          </a:xfrm>
          <a:custGeom>
            <a:avLst/>
            <a:gdLst/>
            <a:ahLst/>
            <a:cxnLst/>
            <a:rect l="l" t="t" r="r" b="b"/>
            <a:pathLst>
              <a:path w="11301259" h="2020100">
                <a:moveTo>
                  <a:pt x="0" y="0"/>
                </a:moveTo>
                <a:lnTo>
                  <a:pt x="11301259" y="0"/>
                </a:lnTo>
                <a:lnTo>
                  <a:pt x="11301259" y="2020100"/>
                </a:lnTo>
                <a:lnTo>
                  <a:pt x="0" y="2020100"/>
                </a:lnTo>
                <a:lnTo>
                  <a:pt x="0" y="0"/>
                </a:lnTo>
                <a:close/>
              </a:path>
            </a:pathLst>
          </a:custGeom>
          <a:blipFill>
            <a:blip r:embed="rId4"/>
            <a:stretch>
              <a:fillRect/>
            </a:stretch>
          </a:blipFill>
        </p:spPr>
      </p:sp>
      <p:sp>
        <p:nvSpPr>
          <p:cNvPr id="7" name="Freeform 7"/>
          <p:cNvSpPr/>
          <p:nvPr/>
        </p:nvSpPr>
        <p:spPr>
          <a:xfrm>
            <a:off x="11920061" y="4533886"/>
            <a:ext cx="6094975" cy="4993191"/>
          </a:xfrm>
          <a:custGeom>
            <a:avLst/>
            <a:gdLst/>
            <a:ahLst/>
            <a:cxnLst/>
            <a:rect l="l" t="t" r="r" b="b"/>
            <a:pathLst>
              <a:path w="6094975" h="4993191">
                <a:moveTo>
                  <a:pt x="0" y="0"/>
                </a:moveTo>
                <a:lnTo>
                  <a:pt x="6094975" y="0"/>
                </a:lnTo>
                <a:lnTo>
                  <a:pt x="6094975" y="4993191"/>
                </a:lnTo>
                <a:lnTo>
                  <a:pt x="0" y="4993191"/>
                </a:lnTo>
                <a:lnTo>
                  <a:pt x="0" y="0"/>
                </a:lnTo>
                <a:close/>
              </a:path>
            </a:pathLst>
          </a:custGeom>
          <a:blipFill>
            <a:blip r:embed="rId5"/>
            <a:stretch>
              <a:fillRect/>
            </a:stretch>
          </a:blipFill>
        </p:spPr>
      </p:sp>
      <p:sp>
        <p:nvSpPr>
          <p:cNvPr id="8" name="TextBox 8"/>
          <p:cNvSpPr txBox="1"/>
          <p:nvPr/>
        </p:nvSpPr>
        <p:spPr>
          <a:xfrm>
            <a:off x="182173" y="300038"/>
            <a:ext cx="6378602" cy="495300"/>
          </a:xfrm>
          <a:prstGeom prst="rect">
            <a:avLst/>
          </a:prstGeom>
        </p:spPr>
        <p:txBody>
          <a:bodyPr lIns="0" tIns="0" rIns="0" bIns="0" rtlCol="0" anchor="t">
            <a:spAutoFit/>
          </a:bodyPr>
          <a:lstStyle/>
          <a:p>
            <a:pPr algn="l">
              <a:lnSpc>
                <a:spcPts val="3419"/>
              </a:lnSpc>
            </a:pPr>
            <a:r>
              <a:rPr lang="en-US" sz="3600" spc="-151">
                <a:solidFill>
                  <a:srgbClr val="F4F4F4"/>
                </a:solidFill>
                <a:latin typeface="Poppins"/>
                <a:ea typeface="Poppins"/>
                <a:cs typeface="Poppins"/>
                <a:sym typeface="Poppins"/>
              </a:rPr>
              <a:t>KPI 4 Stage Funnel by Revenue</a:t>
            </a:r>
          </a:p>
        </p:txBody>
      </p:sp>
      <p:sp>
        <p:nvSpPr>
          <p:cNvPr id="9" name="TextBox 9"/>
          <p:cNvSpPr txBox="1"/>
          <p:nvPr/>
        </p:nvSpPr>
        <p:spPr>
          <a:xfrm>
            <a:off x="11644417" y="771525"/>
            <a:ext cx="850471" cy="247650"/>
          </a:xfrm>
          <a:prstGeom prst="rect">
            <a:avLst/>
          </a:prstGeom>
        </p:spPr>
        <p:txBody>
          <a:bodyPr lIns="0" tIns="0" rIns="0" bIns="0" rtlCol="0" anchor="t">
            <a:spAutoFit/>
          </a:bodyPr>
          <a:lstStyle/>
          <a:p>
            <a:pPr algn="ctr">
              <a:lnSpc>
                <a:spcPts val="1709"/>
              </a:lnSpc>
            </a:pPr>
            <a:r>
              <a:rPr lang="en-US" sz="1800" spc="-75">
                <a:solidFill>
                  <a:srgbClr val="F4F4F4"/>
                </a:solidFill>
                <a:latin typeface="Poppins"/>
                <a:ea typeface="Poppins"/>
                <a:cs typeface="Poppins"/>
                <a:sym typeface="Poppins"/>
              </a:rPr>
              <a:t>Output :</a:t>
            </a:r>
          </a:p>
        </p:txBody>
      </p:sp>
      <p:sp>
        <p:nvSpPr>
          <p:cNvPr id="10" name="TextBox 10"/>
          <p:cNvSpPr txBox="1"/>
          <p:nvPr/>
        </p:nvSpPr>
        <p:spPr>
          <a:xfrm>
            <a:off x="182170" y="3266170"/>
            <a:ext cx="7514968" cy="495300"/>
          </a:xfrm>
          <a:prstGeom prst="rect">
            <a:avLst/>
          </a:prstGeom>
        </p:spPr>
        <p:txBody>
          <a:bodyPr lIns="0" tIns="0" rIns="0" bIns="0" rtlCol="0" anchor="t">
            <a:spAutoFit/>
          </a:bodyPr>
          <a:lstStyle/>
          <a:p>
            <a:pPr algn="l">
              <a:lnSpc>
                <a:spcPts val="3419"/>
              </a:lnSpc>
            </a:pPr>
            <a:r>
              <a:rPr lang="en-US" sz="3600" spc="-151">
                <a:solidFill>
                  <a:srgbClr val="F4F4F4"/>
                </a:solidFill>
                <a:latin typeface="Poppins"/>
                <a:ea typeface="Poppins"/>
                <a:cs typeface="Poppins"/>
                <a:sym typeface="Poppins"/>
              </a:rPr>
              <a:t>KPI 5 No of meeting By Account Exe</a:t>
            </a:r>
          </a:p>
        </p:txBody>
      </p:sp>
      <p:sp>
        <p:nvSpPr>
          <p:cNvPr id="11" name="TextBox 11"/>
          <p:cNvSpPr txBox="1"/>
          <p:nvPr/>
        </p:nvSpPr>
        <p:spPr>
          <a:xfrm>
            <a:off x="11644417" y="3871008"/>
            <a:ext cx="850471" cy="247650"/>
          </a:xfrm>
          <a:prstGeom prst="rect">
            <a:avLst/>
          </a:prstGeom>
        </p:spPr>
        <p:txBody>
          <a:bodyPr lIns="0" tIns="0" rIns="0" bIns="0" rtlCol="0" anchor="t">
            <a:spAutoFit/>
          </a:bodyPr>
          <a:lstStyle/>
          <a:p>
            <a:pPr algn="ctr">
              <a:lnSpc>
                <a:spcPts val="1709"/>
              </a:lnSpc>
            </a:pPr>
            <a:r>
              <a:rPr lang="en-US" sz="1800" spc="-75">
                <a:solidFill>
                  <a:srgbClr val="F4F4F4"/>
                </a:solidFill>
                <a:latin typeface="Poppins"/>
                <a:ea typeface="Poppins"/>
                <a:cs typeface="Poppins"/>
                <a:sym typeface="Poppins"/>
              </a:rPr>
              <a:t>Output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182160" y="1019175"/>
            <a:ext cx="7514980" cy="4763"/>
          </a:xfrm>
          <a:prstGeom prst="line">
            <a:avLst/>
          </a:prstGeom>
          <a:ln w="9525" cap="rnd">
            <a:solidFill>
              <a:srgbClr val="F4F4F4"/>
            </a:solidFill>
            <a:prstDash val="solid"/>
            <a:headEnd type="none" w="sm" len="sm"/>
            <a:tailEnd type="none" w="sm" len="sm"/>
          </a:ln>
        </p:spPr>
      </p:sp>
      <p:sp>
        <p:nvSpPr>
          <p:cNvPr id="3" name="AutoShape 3"/>
          <p:cNvSpPr/>
          <p:nvPr/>
        </p:nvSpPr>
        <p:spPr>
          <a:xfrm flipV="1">
            <a:off x="182176" y="5910262"/>
            <a:ext cx="7514980" cy="4762"/>
          </a:xfrm>
          <a:prstGeom prst="line">
            <a:avLst/>
          </a:prstGeom>
          <a:ln w="9525" cap="rnd">
            <a:solidFill>
              <a:srgbClr val="F4F4F4"/>
            </a:solidFill>
            <a:prstDash val="solid"/>
            <a:headEnd type="none" w="sm" len="sm"/>
            <a:tailEnd type="none" w="sm" len="sm"/>
          </a:ln>
        </p:spPr>
      </p:sp>
      <p:sp>
        <p:nvSpPr>
          <p:cNvPr id="4" name="Freeform 4"/>
          <p:cNvSpPr/>
          <p:nvPr/>
        </p:nvSpPr>
        <p:spPr>
          <a:xfrm>
            <a:off x="182173" y="1280168"/>
            <a:ext cx="11215360" cy="3438603"/>
          </a:xfrm>
          <a:custGeom>
            <a:avLst/>
            <a:gdLst/>
            <a:ahLst/>
            <a:cxnLst/>
            <a:rect l="l" t="t" r="r" b="b"/>
            <a:pathLst>
              <a:path w="11215360" h="3438603">
                <a:moveTo>
                  <a:pt x="0" y="0"/>
                </a:moveTo>
                <a:lnTo>
                  <a:pt x="11215360" y="0"/>
                </a:lnTo>
                <a:lnTo>
                  <a:pt x="11215360" y="3438604"/>
                </a:lnTo>
                <a:lnTo>
                  <a:pt x="0" y="3438604"/>
                </a:lnTo>
                <a:lnTo>
                  <a:pt x="0" y="0"/>
                </a:lnTo>
                <a:close/>
              </a:path>
            </a:pathLst>
          </a:custGeom>
          <a:blipFill>
            <a:blip r:embed="rId2"/>
            <a:stretch>
              <a:fillRect/>
            </a:stretch>
          </a:blipFill>
        </p:spPr>
      </p:sp>
      <p:sp>
        <p:nvSpPr>
          <p:cNvPr id="5" name="Freeform 5"/>
          <p:cNvSpPr/>
          <p:nvPr/>
        </p:nvSpPr>
        <p:spPr>
          <a:xfrm>
            <a:off x="11901592" y="1280168"/>
            <a:ext cx="6021185" cy="2689441"/>
          </a:xfrm>
          <a:custGeom>
            <a:avLst/>
            <a:gdLst/>
            <a:ahLst/>
            <a:cxnLst/>
            <a:rect l="l" t="t" r="r" b="b"/>
            <a:pathLst>
              <a:path w="6021185" h="2689441">
                <a:moveTo>
                  <a:pt x="0" y="0"/>
                </a:moveTo>
                <a:lnTo>
                  <a:pt x="6021186" y="0"/>
                </a:lnTo>
                <a:lnTo>
                  <a:pt x="6021186" y="2689441"/>
                </a:lnTo>
                <a:lnTo>
                  <a:pt x="0" y="2689441"/>
                </a:lnTo>
                <a:lnTo>
                  <a:pt x="0" y="0"/>
                </a:lnTo>
                <a:close/>
              </a:path>
            </a:pathLst>
          </a:custGeom>
          <a:blipFill>
            <a:blip r:embed="rId3"/>
            <a:stretch>
              <a:fillRect l="-1422"/>
            </a:stretch>
          </a:blipFill>
        </p:spPr>
      </p:sp>
      <p:sp>
        <p:nvSpPr>
          <p:cNvPr id="6" name="Freeform 6"/>
          <p:cNvSpPr/>
          <p:nvPr/>
        </p:nvSpPr>
        <p:spPr>
          <a:xfrm>
            <a:off x="182176" y="6230165"/>
            <a:ext cx="11887477" cy="1604809"/>
          </a:xfrm>
          <a:custGeom>
            <a:avLst/>
            <a:gdLst/>
            <a:ahLst/>
            <a:cxnLst/>
            <a:rect l="l" t="t" r="r" b="b"/>
            <a:pathLst>
              <a:path w="11887477" h="1604809">
                <a:moveTo>
                  <a:pt x="0" y="0"/>
                </a:moveTo>
                <a:lnTo>
                  <a:pt x="11887477" y="0"/>
                </a:lnTo>
                <a:lnTo>
                  <a:pt x="11887477" y="1604809"/>
                </a:lnTo>
                <a:lnTo>
                  <a:pt x="0" y="1604809"/>
                </a:lnTo>
                <a:lnTo>
                  <a:pt x="0" y="0"/>
                </a:lnTo>
                <a:close/>
              </a:path>
            </a:pathLst>
          </a:custGeom>
          <a:blipFill>
            <a:blip r:embed="rId4"/>
            <a:stretch>
              <a:fillRect/>
            </a:stretch>
          </a:blipFill>
        </p:spPr>
      </p:sp>
      <p:sp>
        <p:nvSpPr>
          <p:cNvPr id="7" name="Freeform 7"/>
          <p:cNvSpPr/>
          <p:nvPr/>
        </p:nvSpPr>
        <p:spPr>
          <a:xfrm>
            <a:off x="12494888" y="6230165"/>
            <a:ext cx="5562384" cy="3182405"/>
          </a:xfrm>
          <a:custGeom>
            <a:avLst/>
            <a:gdLst/>
            <a:ahLst/>
            <a:cxnLst/>
            <a:rect l="l" t="t" r="r" b="b"/>
            <a:pathLst>
              <a:path w="5562384" h="3182405">
                <a:moveTo>
                  <a:pt x="0" y="0"/>
                </a:moveTo>
                <a:lnTo>
                  <a:pt x="5562384" y="0"/>
                </a:lnTo>
                <a:lnTo>
                  <a:pt x="5562384" y="3182405"/>
                </a:lnTo>
                <a:lnTo>
                  <a:pt x="0" y="3182405"/>
                </a:lnTo>
                <a:lnTo>
                  <a:pt x="0" y="0"/>
                </a:lnTo>
                <a:close/>
              </a:path>
            </a:pathLst>
          </a:custGeom>
          <a:blipFill>
            <a:blip r:embed="rId5"/>
            <a:stretch>
              <a:fillRect l="-9848"/>
            </a:stretch>
          </a:blipFill>
        </p:spPr>
      </p:sp>
      <p:sp>
        <p:nvSpPr>
          <p:cNvPr id="8" name="TextBox 8"/>
          <p:cNvSpPr txBox="1"/>
          <p:nvPr/>
        </p:nvSpPr>
        <p:spPr>
          <a:xfrm>
            <a:off x="182173" y="300038"/>
            <a:ext cx="6378602" cy="495300"/>
          </a:xfrm>
          <a:prstGeom prst="rect">
            <a:avLst/>
          </a:prstGeom>
        </p:spPr>
        <p:txBody>
          <a:bodyPr lIns="0" tIns="0" rIns="0" bIns="0" rtlCol="0" anchor="t">
            <a:spAutoFit/>
          </a:bodyPr>
          <a:lstStyle/>
          <a:p>
            <a:pPr algn="l">
              <a:lnSpc>
                <a:spcPts val="3419"/>
              </a:lnSpc>
            </a:pPr>
            <a:r>
              <a:rPr lang="en-US" sz="3600" spc="-151">
                <a:solidFill>
                  <a:srgbClr val="F4F4F4"/>
                </a:solidFill>
                <a:latin typeface="Poppins"/>
                <a:ea typeface="Poppins"/>
                <a:cs typeface="Poppins"/>
                <a:sym typeface="Poppins"/>
              </a:rPr>
              <a:t>KPI 6 Top Open Opportunity</a:t>
            </a:r>
          </a:p>
        </p:txBody>
      </p:sp>
      <p:sp>
        <p:nvSpPr>
          <p:cNvPr id="9" name="TextBox 9"/>
          <p:cNvSpPr txBox="1"/>
          <p:nvPr/>
        </p:nvSpPr>
        <p:spPr>
          <a:xfrm>
            <a:off x="11644417" y="771525"/>
            <a:ext cx="850471" cy="247650"/>
          </a:xfrm>
          <a:prstGeom prst="rect">
            <a:avLst/>
          </a:prstGeom>
        </p:spPr>
        <p:txBody>
          <a:bodyPr lIns="0" tIns="0" rIns="0" bIns="0" rtlCol="0" anchor="t">
            <a:spAutoFit/>
          </a:bodyPr>
          <a:lstStyle/>
          <a:p>
            <a:pPr algn="ctr">
              <a:lnSpc>
                <a:spcPts val="1709"/>
              </a:lnSpc>
            </a:pPr>
            <a:r>
              <a:rPr lang="en-US" sz="1800" spc="-75">
                <a:solidFill>
                  <a:srgbClr val="F4F4F4"/>
                </a:solidFill>
                <a:latin typeface="Poppins"/>
                <a:ea typeface="Poppins"/>
                <a:cs typeface="Poppins"/>
                <a:sym typeface="Poppins"/>
              </a:rPr>
              <a:t>Output :</a:t>
            </a:r>
          </a:p>
        </p:txBody>
      </p:sp>
      <p:sp>
        <p:nvSpPr>
          <p:cNvPr id="10" name="TextBox 10"/>
          <p:cNvSpPr txBox="1"/>
          <p:nvPr/>
        </p:nvSpPr>
        <p:spPr>
          <a:xfrm>
            <a:off x="182173" y="5191125"/>
            <a:ext cx="7514968" cy="495300"/>
          </a:xfrm>
          <a:prstGeom prst="rect">
            <a:avLst/>
          </a:prstGeom>
        </p:spPr>
        <p:txBody>
          <a:bodyPr lIns="0" tIns="0" rIns="0" bIns="0" rtlCol="0" anchor="t">
            <a:spAutoFit/>
          </a:bodyPr>
          <a:lstStyle/>
          <a:p>
            <a:pPr algn="l">
              <a:lnSpc>
                <a:spcPts val="3419"/>
              </a:lnSpc>
            </a:pPr>
            <a:r>
              <a:rPr lang="en-US" sz="3600" spc="-151">
                <a:solidFill>
                  <a:srgbClr val="F4F4F4"/>
                </a:solidFill>
                <a:latin typeface="Poppins"/>
                <a:ea typeface="Poppins"/>
                <a:cs typeface="Poppins"/>
                <a:sym typeface="Poppins"/>
              </a:rPr>
              <a:t>Opportunity Product Distribution</a:t>
            </a:r>
          </a:p>
        </p:txBody>
      </p:sp>
      <p:sp>
        <p:nvSpPr>
          <p:cNvPr id="11" name="TextBox 11"/>
          <p:cNvSpPr txBox="1"/>
          <p:nvPr/>
        </p:nvSpPr>
        <p:spPr>
          <a:xfrm>
            <a:off x="12192251" y="5572125"/>
            <a:ext cx="850471" cy="247650"/>
          </a:xfrm>
          <a:prstGeom prst="rect">
            <a:avLst/>
          </a:prstGeom>
        </p:spPr>
        <p:txBody>
          <a:bodyPr lIns="0" tIns="0" rIns="0" bIns="0" rtlCol="0" anchor="t">
            <a:spAutoFit/>
          </a:bodyPr>
          <a:lstStyle/>
          <a:p>
            <a:pPr algn="ctr">
              <a:lnSpc>
                <a:spcPts val="1709"/>
              </a:lnSpc>
            </a:pPr>
            <a:r>
              <a:rPr lang="en-US" sz="1800" spc="-75">
                <a:solidFill>
                  <a:srgbClr val="F4F4F4"/>
                </a:solidFill>
                <a:latin typeface="Poppins"/>
                <a:ea typeface="Poppins"/>
                <a:cs typeface="Poppins"/>
                <a:sym typeface="Poppins"/>
              </a:rPr>
              <a:t>Output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3067289" y="2117655"/>
            <a:ext cx="4926504" cy="4926504"/>
          </a:xfrm>
          <a:custGeom>
            <a:avLst/>
            <a:gdLst/>
            <a:ahLst/>
            <a:cxnLst/>
            <a:rect l="l" t="t" r="r" b="b"/>
            <a:pathLst>
              <a:path w="4926504" h="4926504">
                <a:moveTo>
                  <a:pt x="0" y="0"/>
                </a:moveTo>
                <a:lnTo>
                  <a:pt x="4926504" y="0"/>
                </a:lnTo>
                <a:lnTo>
                  <a:pt x="4926504" y="4926504"/>
                </a:lnTo>
                <a:lnTo>
                  <a:pt x="0" y="4926504"/>
                </a:lnTo>
                <a:lnTo>
                  <a:pt x="0" y="0"/>
                </a:lnTo>
                <a:close/>
              </a:path>
            </a:pathLst>
          </a:custGeom>
          <a:blipFill>
            <a:blip r:embed="rId2"/>
            <a:stretch>
              <a:fillRect/>
            </a:stretch>
          </a:blipFill>
        </p:spPr>
      </p:sp>
      <p:sp>
        <p:nvSpPr>
          <p:cNvPr id="3" name="TextBox 3"/>
          <p:cNvSpPr txBox="1"/>
          <p:nvPr/>
        </p:nvSpPr>
        <p:spPr>
          <a:xfrm>
            <a:off x="121741" y="2559648"/>
            <a:ext cx="14610072" cy="4484510"/>
          </a:xfrm>
          <a:prstGeom prst="rect">
            <a:avLst/>
          </a:prstGeom>
        </p:spPr>
        <p:txBody>
          <a:bodyPr lIns="0" tIns="0" rIns="0" bIns="0" rtlCol="0" anchor="t">
            <a:spAutoFit/>
          </a:bodyPr>
          <a:lstStyle/>
          <a:p>
            <a:pPr algn="ctr">
              <a:lnSpc>
                <a:spcPts val="17406"/>
              </a:lnSpc>
            </a:pPr>
            <a:r>
              <a:rPr lang="en-US" sz="13087" b="1" spc="-549">
                <a:solidFill>
                  <a:srgbClr val="F4F4F4"/>
                </a:solidFill>
                <a:latin typeface="Poppins Medium"/>
                <a:ea typeface="Poppins Medium"/>
                <a:cs typeface="Poppins Medium"/>
                <a:sym typeface="Poppins Medium"/>
              </a:rPr>
              <a:t>Let’s see Power BI Dashboard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0" y="1033462"/>
            <a:ext cx="18288000" cy="0"/>
          </a:xfrm>
          <a:prstGeom prst="line">
            <a:avLst/>
          </a:prstGeom>
          <a:ln w="9525" cap="rnd">
            <a:solidFill>
              <a:srgbClr val="F4F4F4"/>
            </a:solidFill>
            <a:prstDash val="solid"/>
            <a:headEnd type="none" w="sm" len="sm"/>
            <a:tailEnd type="none" w="sm" len="sm"/>
          </a:ln>
        </p:spPr>
      </p:sp>
      <p:sp>
        <p:nvSpPr>
          <p:cNvPr id="3" name="Freeform 3"/>
          <p:cNvSpPr/>
          <p:nvPr/>
        </p:nvSpPr>
        <p:spPr>
          <a:xfrm>
            <a:off x="1303717" y="1277986"/>
            <a:ext cx="15680566" cy="8781117"/>
          </a:xfrm>
          <a:custGeom>
            <a:avLst/>
            <a:gdLst/>
            <a:ahLst/>
            <a:cxnLst/>
            <a:rect l="l" t="t" r="r" b="b"/>
            <a:pathLst>
              <a:path w="15680566" h="8781117">
                <a:moveTo>
                  <a:pt x="0" y="0"/>
                </a:moveTo>
                <a:lnTo>
                  <a:pt x="15680566" y="0"/>
                </a:lnTo>
                <a:lnTo>
                  <a:pt x="15680566" y="8781117"/>
                </a:lnTo>
                <a:lnTo>
                  <a:pt x="0" y="8781117"/>
                </a:lnTo>
                <a:lnTo>
                  <a:pt x="0" y="0"/>
                </a:lnTo>
                <a:close/>
              </a:path>
            </a:pathLst>
          </a:custGeom>
          <a:blipFill>
            <a:blip r:embed="rId2"/>
            <a:stretch>
              <a:fillRect/>
            </a:stretch>
          </a:blipFill>
        </p:spPr>
      </p:sp>
      <p:sp>
        <p:nvSpPr>
          <p:cNvPr id="4" name="TextBox 4"/>
          <p:cNvSpPr txBox="1"/>
          <p:nvPr/>
        </p:nvSpPr>
        <p:spPr>
          <a:xfrm>
            <a:off x="5538751" y="104775"/>
            <a:ext cx="7210498" cy="990600"/>
          </a:xfrm>
          <a:prstGeom prst="rect">
            <a:avLst/>
          </a:prstGeom>
        </p:spPr>
        <p:txBody>
          <a:bodyPr lIns="0" tIns="0" rIns="0" bIns="0" rtlCol="0" anchor="t">
            <a:spAutoFit/>
          </a:bodyPr>
          <a:lstStyle/>
          <a:p>
            <a:pPr algn="ctr">
              <a:lnSpc>
                <a:spcPts val="6839"/>
              </a:lnSpc>
            </a:pPr>
            <a:r>
              <a:rPr lang="en-US" sz="7200" spc="-302">
                <a:solidFill>
                  <a:srgbClr val="F4F4F4"/>
                </a:solidFill>
                <a:latin typeface="Poppins"/>
                <a:ea typeface="Poppins"/>
                <a:cs typeface="Poppins"/>
                <a:sym typeface="Poppins"/>
              </a:rPr>
              <a:t>Index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938894" y="1630833"/>
            <a:ext cx="1710420" cy="1710420"/>
          </a:xfrm>
          <a:custGeom>
            <a:avLst/>
            <a:gdLst/>
            <a:ahLst/>
            <a:cxnLst/>
            <a:rect l="l" t="t" r="r" b="b"/>
            <a:pathLst>
              <a:path w="1710420" h="1710420">
                <a:moveTo>
                  <a:pt x="0" y="0"/>
                </a:moveTo>
                <a:lnTo>
                  <a:pt x="1710420" y="0"/>
                </a:lnTo>
                <a:lnTo>
                  <a:pt x="1710420" y="1710420"/>
                </a:lnTo>
                <a:lnTo>
                  <a:pt x="0" y="17104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94960" y="1596282"/>
            <a:ext cx="1710420" cy="171042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sp>
      </p:grpSp>
      <p:grpSp>
        <p:nvGrpSpPr>
          <p:cNvPr id="5" name="Group 5"/>
          <p:cNvGrpSpPr/>
          <p:nvPr/>
        </p:nvGrpSpPr>
        <p:grpSpPr>
          <a:xfrm>
            <a:off x="11893007" y="1630833"/>
            <a:ext cx="1789242" cy="178924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2020" b="-11340"/>
              </a:stretch>
            </a:blipFill>
          </p:spPr>
        </p:sp>
      </p:grpSp>
      <p:grpSp>
        <p:nvGrpSpPr>
          <p:cNvPr id="7" name="Group 7"/>
          <p:cNvGrpSpPr/>
          <p:nvPr/>
        </p:nvGrpSpPr>
        <p:grpSpPr>
          <a:xfrm>
            <a:off x="11893007" y="4248879"/>
            <a:ext cx="1789242" cy="178924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670" t="-3969" r="-7938" b="-9639"/>
              </a:stretch>
            </a:blipFill>
          </p:spPr>
        </p:sp>
      </p:grpSp>
      <p:grpSp>
        <p:nvGrpSpPr>
          <p:cNvPr id="9" name="Group 9"/>
          <p:cNvGrpSpPr/>
          <p:nvPr/>
        </p:nvGrpSpPr>
        <p:grpSpPr>
          <a:xfrm>
            <a:off x="7938894" y="4248879"/>
            <a:ext cx="1789242" cy="17892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sp>
      </p:grpSp>
      <p:grpSp>
        <p:nvGrpSpPr>
          <p:cNvPr id="11" name="Group 11"/>
          <p:cNvGrpSpPr/>
          <p:nvPr/>
        </p:nvGrpSpPr>
        <p:grpSpPr>
          <a:xfrm>
            <a:off x="13826896" y="7024454"/>
            <a:ext cx="1789242" cy="17892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9278" t="-20412" r="-17577" b="-16443"/>
              </a:stretch>
            </a:blipFill>
          </p:spPr>
        </p:sp>
      </p:grpSp>
      <p:grpSp>
        <p:nvGrpSpPr>
          <p:cNvPr id="13" name="Group 13"/>
          <p:cNvGrpSpPr/>
          <p:nvPr/>
        </p:nvGrpSpPr>
        <p:grpSpPr>
          <a:xfrm>
            <a:off x="15694960" y="4190026"/>
            <a:ext cx="1789242" cy="17892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p:spPr>
        </p:sp>
      </p:grpSp>
      <p:grpSp>
        <p:nvGrpSpPr>
          <p:cNvPr id="15" name="Group 15"/>
          <p:cNvGrpSpPr/>
          <p:nvPr/>
        </p:nvGrpSpPr>
        <p:grpSpPr>
          <a:xfrm>
            <a:off x="9649314" y="7024454"/>
            <a:ext cx="1789242" cy="17892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t="-1923" b="-1923"/>
              </a:stretch>
            </a:blipFill>
          </p:spPr>
        </p:sp>
      </p:grpSp>
      <p:sp>
        <p:nvSpPr>
          <p:cNvPr id="17" name="Freeform 17"/>
          <p:cNvSpPr/>
          <p:nvPr/>
        </p:nvSpPr>
        <p:spPr>
          <a:xfrm flipH="1">
            <a:off x="-232629" y="2814298"/>
            <a:ext cx="8508882" cy="8029291"/>
          </a:xfrm>
          <a:custGeom>
            <a:avLst/>
            <a:gdLst/>
            <a:ahLst/>
            <a:cxnLst/>
            <a:rect l="l" t="t" r="r" b="b"/>
            <a:pathLst>
              <a:path w="8508882" h="8029291">
                <a:moveTo>
                  <a:pt x="8508882" y="0"/>
                </a:moveTo>
                <a:lnTo>
                  <a:pt x="0" y="0"/>
                </a:lnTo>
                <a:lnTo>
                  <a:pt x="0" y="8029290"/>
                </a:lnTo>
                <a:lnTo>
                  <a:pt x="8508882" y="8029290"/>
                </a:lnTo>
                <a:lnTo>
                  <a:pt x="8508882"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5715344" y="104775"/>
            <a:ext cx="6857312" cy="990600"/>
          </a:xfrm>
          <a:prstGeom prst="rect">
            <a:avLst/>
          </a:prstGeom>
        </p:spPr>
        <p:txBody>
          <a:bodyPr lIns="0" tIns="0" rIns="0" bIns="0" rtlCol="0" anchor="t">
            <a:spAutoFit/>
          </a:bodyPr>
          <a:lstStyle/>
          <a:p>
            <a:pPr algn="l">
              <a:lnSpc>
                <a:spcPts val="6839"/>
              </a:lnSpc>
            </a:pPr>
            <a:r>
              <a:rPr lang="en-US" sz="7200" b="1" spc="-302">
                <a:solidFill>
                  <a:srgbClr val="F4F4F4"/>
                </a:solidFill>
                <a:latin typeface="Poppins Medium"/>
                <a:ea typeface="Poppins Medium"/>
                <a:cs typeface="Poppins Medium"/>
                <a:sym typeface="Poppins Medium"/>
              </a:rPr>
              <a:t>Meet Our Team</a:t>
            </a:r>
          </a:p>
        </p:txBody>
      </p:sp>
      <p:sp>
        <p:nvSpPr>
          <p:cNvPr id="19" name="TextBox 19"/>
          <p:cNvSpPr txBox="1"/>
          <p:nvPr/>
        </p:nvSpPr>
        <p:spPr>
          <a:xfrm>
            <a:off x="7817153" y="3478152"/>
            <a:ext cx="1832161" cy="509360"/>
          </a:xfrm>
          <a:prstGeom prst="rect">
            <a:avLst/>
          </a:prstGeom>
        </p:spPr>
        <p:txBody>
          <a:bodyPr lIns="0" tIns="0" rIns="0" bIns="0" rtlCol="0" anchor="t">
            <a:spAutoFit/>
          </a:bodyPr>
          <a:lstStyle/>
          <a:p>
            <a:pPr algn="l">
              <a:lnSpc>
                <a:spcPts val="3950"/>
              </a:lnSpc>
              <a:spcBef>
                <a:spcPct val="0"/>
              </a:spcBef>
            </a:pPr>
            <a:r>
              <a:rPr lang="en-US" sz="2821" spc="149">
                <a:solidFill>
                  <a:srgbClr val="F4F4F4"/>
                </a:solidFill>
                <a:latin typeface="Poppins"/>
                <a:ea typeface="Poppins"/>
                <a:cs typeface="Poppins"/>
                <a:sym typeface="Poppins"/>
              </a:rPr>
              <a:t>Christina</a:t>
            </a:r>
          </a:p>
        </p:txBody>
      </p:sp>
      <p:sp>
        <p:nvSpPr>
          <p:cNvPr id="20" name="TextBox 20"/>
          <p:cNvSpPr txBox="1"/>
          <p:nvPr/>
        </p:nvSpPr>
        <p:spPr>
          <a:xfrm>
            <a:off x="10917912" y="3478152"/>
            <a:ext cx="3739433" cy="509360"/>
          </a:xfrm>
          <a:prstGeom prst="rect">
            <a:avLst/>
          </a:prstGeom>
        </p:spPr>
        <p:txBody>
          <a:bodyPr lIns="0" tIns="0" rIns="0" bIns="0" rtlCol="0" anchor="t">
            <a:spAutoFit/>
          </a:bodyPr>
          <a:lstStyle/>
          <a:p>
            <a:pPr algn="ctr">
              <a:lnSpc>
                <a:spcPts val="3950"/>
              </a:lnSpc>
              <a:spcBef>
                <a:spcPct val="0"/>
              </a:spcBef>
            </a:pPr>
            <a:r>
              <a:rPr lang="en-US" sz="2821" spc="149">
                <a:solidFill>
                  <a:srgbClr val="F4F4F4"/>
                </a:solidFill>
                <a:latin typeface="Poppins"/>
                <a:ea typeface="Poppins"/>
                <a:cs typeface="Poppins"/>
                <a:sym typeface="Poppins"/>
              </a:rPr>
              <a:t>Boorsu Hemalatha</a:t>
            </a:r>
          </a:p>
        </p:txBody>
      </p:sp>
      <p:sp>
        <p:nvSpPr>
          <p:cNvPr id="21" name="TextBox 21"/>
          <p:cNvSpPr txBox="1"/>
          <p:nvPr/>
        </p:nvSpPr>
        <p:spPr>
          <a:xfrm>
            <a:off x="14934080" y="3478152"/>
            <a:ext cx="3232179" cy="509360"/>
          </a:xfrm>
          <a:prstGeom prst="rect">
            <a:avLst/>
          </a:prstGeom>
        </p:spPr>
        <p:txBody>
          <a:bodyPr lIns="0" tIns="0" rIns="0" bIns="0" rtlCol="0" anchor="t">
            <a:spAutoFit/>
          </a:bodyPr>
          <a:lstStyle/>
          <a:p>
            <a:pPr algn="l">
              <a:lnSpc>
                <a:spcPts val="3950"/>
              </a:lnSpc>
              <a:spcBef>
                <a:spcPct val="0"/>
              </a:spcBef>
            </a:pPr>
            <a:r>
              <a:rPr lang="en-US" sz="2821" spc="149">
                <a:solidFill>
                  <a:srgbClr val="F4F4F4"/>
                </a:solidFill>
                <a:latin typeface="Poppins"/>
                <a:ea typeface="Poppins"/>
                <a:cs typeface="Poppins"/>
                <a:sym typeface="Poppins"/>
              </a:rPr>
              <a:t>Bhuwan Sharma</a:t>
            </a:r>
          </a:p>
        </p:txBody>
      </p:sp>
      <p:sp>
        <p:nvSpPr>
          <p:cNvPr id="22" name="TextBox 22"/>
          <p:cNvSpPr txBox="1"/>
          <p:nvPr/>
        </p:nvSpPr>
        <p:spPr>
          <a:xfrm>
            <a:off x="7233703" y="6096056"/>
            <a:ext cx="3820593" cy="509360"/>
          </a:xfrm>
          <a:prstGeom prst="rect">
            <a:avLst/>
          </a:prstGeom>
        </p:spPr>
        <p:txBody>
          <a:bodyPr lIns="0" tIns="0" rIns="0" bIns="0" rtlCol="0" anchor="t">
            <a:spAutoFit/>
          </a:bodyPr>
          <a:lstStyle/>
          <a:p>
            <a:pPr algn="l">
              <a:lnSpc>
                <a:spcPts val="3950"/>
              </a:lnSpc>
              <a:spcBef>
                <a:spcPct val="0"/>
              </a:spcBef>
            </a:pPr>
            <a:r>
              <a:rPr lang="en-US" sz="2821" spc="149">
                <a:solidFill>
                  <a:srgbClr val="F4F4F4"/>
                </a:solidFill>
                <a:latin typeface="Poppins"/>
                <a:ea typeface="Poppins"/>
                <a:cs typeface="Poppins"/>
                <a:sym typeface="Poppins"/>
              </a:rPr>
              <a:t>Kurukunda Srinivas</a:t>
            </a:r>
          </a:p>
        </p:txBody>
      </p:sp>
      <p:sp>
        <p:nvSpPr>
          <p:cNvPr id="23" name="TextBox 23"/>
          <p:cNvSpPr txBox="1"/>
          <p:nvPr/>
        </p:nvSpPr>
        <p:spPr>
          <a:xfrm>
            <a:off x="11638432" y="6096056"/>
            <a:ext cx="2374784" cy="509360"/>
          </a:xfrm>
          <a:prstGeom prst="rect">
            <a:avLst/>
          </a:prstGeom>
        </p:spPr>
        <p:txBody>
          <a:bodyPr lIns="0" tIns="0" rIns="0" bIns="0" rtlCol="0" anchor="t">
            <a:spAutoFit/>
          </a:bodyPr>
          <a:lstStyle/>
          <a:p>
            <a:pPr algn="l">
              <a:lnSpc>
                <a:spcPts val="3950"/>
              </a:lnSpc>
              <a:spcBef>
                <a:spcPct val="0"/>
              </a:spcBef>
            </a:pPr>
            <a:r>
              <a:rPr lang="en-US" sz="2821" spc="149">
                <a:solidFill>
                  <a:srgbClr val="F4F4F4"/>
                </a:solidFill>
                <a:latin typeface="Poppins"/>
                <a:ea typeface="Poppins"/>
                <a:cs typeface="Poppins"/>
                <a:sym typeface="Poppins"/>
              </a:rPr>
              <a:t>Vijay Kumar</a:t>
            </a:r>
          </a:p>
        </p:txBody>
      </p:sp>
      <p:sp>
        <p:nvSpPr>
          <p:cNvPr id="24" name="TextBox 24"/>
          <p:cNvSpPr txBox="1"/>
          <p:nvPr/>
        </p:nvSpPr>
        <p:spPr>
          <a:xfrm>
            <a:off x="15478353" y="6096056"/>
            <a:ext cx="2488565" cy="509360"/>
          </a:xfrm>
          <a:prstGeom prst="rect">
            <a:avLst/>
          </a:prstGeom>
        </p:spPr>
        <p:txBody>
          <a:bodyPr lIns="0" tIns="0" rIns="0" bIns="0" rtlCol="0" anchor="t">
            <a:spAutoFit/>
          </a:bodyPr>
          <a:lstStyle/>
          <a:p>
            <a:pPr marL="0" lvl="0" indent="0" algn="l">
              <a:lnSpc>
                <a:spcPts val="3950"/>
              </a:lnSpc>
              <a:spcBef>
                <a:spcPct val="0"/>
              </a:spcBef>
            </a:pPr>
            <a:r>
              <a:rPr lang="en-US" sz="2821" u="none" strike="noStrike" spc="149">
                <a:solidFill>
                  <a:srgbClr val="F4F4F4"/>
                </a:solidFill>
                <a:latin typeface="Poppins"/>
                <a:ea typeface="Poppins"/>
                <a:cs typeface="Poppins"/>
                <a:sym typeface="Poppins"/>
              </a:rPr>
              <a:t>Rajat Mishra</a:t>
            </a:r>
          </a:p>
        </p:txBody>
      </p:sp>
      <p:sp>
        <p:nvSpPr>
          <p:cNvPr id="25" name="TextBox 25"/>
          <p:cNvSpPr txBox="1"/>
          <p:nvPr/>
        </p:nvSpPr>
        <p:spPr>
          <a:xfrm>
            <a:off x="8552478" y="8870846"/>
            <a:ext cx="4409007" cy="1004660"/>
          </a:xfrm>
          <a:prstGeom prst="rect">
            <a:avLst/>
          </a:prstGeom>
        </p:spPr>
        <p:txBody>
          <a:bodyPr lIns="0" tIns="0" rIns="0" bIns="0" rtlCol="0" anchor="t">
            <a:spAutoFit/>
          </a:bodyPr>
          <a:lstStyle/>
          <a:p>
            <a:pPr algn="l">
              <a:lnSpc>
                <a:spcPts val="3950"/>
              </a:lnSpc>
            </a:pPr>
            <a:r>
              <a:rPr lang="en-US" sz="2821" spc="149">
                <a:solidFill>
                  <a:srgbClr val="F4F4F4"/>
                </a:solidFill>
                <a:latin typeface="Poppins"/>
                <a:ea typeface="Poppins"/>
                <a:cs typeface="Poppins"/>
                <a:sym typeface="Poppins"/>
              </a:rPr>
              <a:t>Surya Shekhar Shukla</a:t>
            </a:r>
          </a:p>
          <a:p>
            <a:pPr algn="l">
              <a:lnSpc>
                <a:spcPts val="3950"/>
              </a:lnSpc>
              <a:spcBef>
                <a:spcPct val="0"/>
              </a:spcBef>
            </a:pPr>
            <a:endParaRPr lang="en-US" sz="2821" spc="149">
              <a:solidFill>
                <a:srgbClr val="F4F4F4"/>
              </a:solidFill>
              <a:latin typeface="Poppins"/>
              <a:ea typeface="Poppins"/>
              <a:cs typeface="Poppins"/>
              <a:sym typeface="Poppins"/>
            </a:endParaRPr>
          </a:p>
        </p:txBody>
      </p:sp>
      <p:sp>
        <p:nvSpPr>
          <p:cNvPr id="26" name="TextBox 26"/>
          <p:cNvSpPr txBox="1"/>
          <p:nvPr/>
        </p:nvSpPr>
        <p:spPr>
          <a:xfrm>
            <a:off x="13715161" y="8870846"/>
            <a:ext cx="2012711" cy="509360"/>
          </a:xfrm>
          <a:prstGeom prst="rect">
            <a:avLst/>
          </a:prstGeom>
        </p:spPr>
        <p:txBody>
          <a:bodyPr lIns="0" tIns="0" rIns="0" bIns="0" rtlCol="0" anchor="t">
            <a:spAutoFit/>
          </a:bodyPr>
          <a:lstStyle/>
          <a:p>
            <a:pPr algn="l">
              <a:lnSpc>
                <a:spcPts val="3950"/>
              </a:lnSpc>
              <a:spcBef>
                <a:spcPct val="0"/>
              </a:spcBef>
            </a:pPr>
            <a:r>
              <a:rPr lang="en-US" sz="2821" spc="149">
                <a:solidFill>
                  <a:srgbClr val="F4F4F4"/>
                </a:solidFill>
                <a:latin typeface="Poppins"/>
                <a:ea typeface="Poppins"/>
                <a:cs typeface="Poppins"/>
                <a:sym typeface="Poppins"/>
              </a:rPr>
              <a:t>Varun Raj</a:t>
            </a:r>
          </a:p>
        </p:txBody>
      </p:sp>
      <p:sp>
        <p:nvSpPr>
          <p:cNvPr id="27" name="AutoShape 27"/>
          <p:cNvSpPr/>
          <p:nvPr/>
        </p:nvSpPr>
        <p:spPr>
          <a:xfrm flipV="1">
            <a:off x="0" y="1033462"/>
            <a:ext cx="18288000" cy="0"/>
          </a:xfrm>
          <a:prstGeom prst="line">
            <a:avLst/>
          </a:prstGeom>
          <a:ln w="9525" cap="rnd">
            <a:solidFill>
              <a:srgbClr val="F4F4F4"/>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81979" y="292768"/>
            <a:ext cx="17324041" cy="9701463"/>
          </a:xfrm>
          <a:custGeom>
            <a:avLst/>
            <a:gdLst/>
            <a:ahLst/>
            <a:cxnLst/>
            <a:rect l="l" t="t" r="r" b="b"/>
            <a:pathLst>
              <a:path w="17324041" h="9701463">
                <a:moveTo>
                  <a:pt x="0" y="0"/>
                </a:moveTo>
                <a:lnTo>
                  <a:pt x="17324042" y="0"/>
                </a:lnTo>
                <a:lnTo>
                  <a:pt x="17324042" y="9701464"/>
                </a:lnTo>
                <a:lnTo>
                  <a:pt x="0" y="9701464"/>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07843" y="261523"/>
            <a:ext cx="17672313" cy="9763953"/>
          </a:xfrm>
          <a:custGeom>
            <a:avLst/>
            <a:gdLst/>
            <a:ahLst/>
            <a:cxnLst/>
            <a:rect l="l" t="t" r="r" b="b"/>
            <a:pathLst>
              <a:path w="17672313" h="9763953">
                <a:moveTo>
                  <a:pt x="0" y="0"/>
                </a:moveTo>
                <a:lnTo>
                  <a:pt x="17672314" y="0"/>
                </a:lnTo>
                <a:lnTo>
                  <a:pt x="17672314" y="9763954"/>
                </a:lnTo>
                <a:lnTo>
                  <a:pt x="0" y="9763954"/>
                </a:lnTo>
                <a:lnTo>
                  <a:pt x="0" y="0"/>
                </a:lnTo>
                <a:close/>
              </a:path>
            </a:pathLst>
          </a:custGeom>
          <a:blipFill>
            <a:blip r:embed="rId2"/>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324642" y="2600229"/>
            <a:ext cx="14610072" cy="4484510"/>
          </a:xfrm>
          <a:prstGeom prst="rect">
            <a:avLst/>
          </a:prstGeom>
        </p:spPr>
        <p:txBody>
          <a:bodyPr lIns="0" tIns="0" rIns="0" bIns="0" rtlCol="0" anchor="t">
            <a:spAutoFit/>
          </a:bodyPr>
          <a:lstStyle/>
          <a:p>
            <a:pPr algn="ctr">
              <a:lnSpc>
                <a:spcPts val="17406"/>
              </a:lnSpc>
            </a:pPr>
            <a:r>
              <a:rPr lang="en-US" sz="13087" b="1" spc="-549">
                <a:solidFill>
                  <a:srgbClr val="F4F4F4"/>
                </a:solidFill>
                <a:latin typeface="Poppins Medium"/>
                <a:ea typeface="Poppins Medium"/>
                <a:cs typeface="Poppins Medium"/>
                <a:sym typeface="Poppins Medium"/>
              </a:rPr>
              <a:t>Let’s see Tableau Dashboard</a:t>
            </a:r>
          </a:p>
        </p:txBody>
      </p:sp>
      <p:sp>
        <p:nvSpPr>
          <p:cNvPr id="3" name="Freeform 3"/>
          <p:cNvSpPr/>
          <p:nvPr/>
        </p:nvSpPr>
        <p:spPr>
          <a:xfrm>
            <a:off x="11522454" y="4990121"/>
            <a:ext cx="6765546" cy="1708300"/>
          </a:xfrm>
          <a:custGeom>
            <a:avLst/>
            <a:gdLst/>
            <a:ahLst/>
            <a:cxnLst/>
            <a:rect l="l" t="t" r="r" b="b"/>
            <a:pathLst>
              <a:path w="6765546" h="1708300">
                <a:moveTo>
                  <a:pt x="0" y="0"/>
                </a:moveTo>
                <a:lnTo>
                  <a:pt x="6765546" y="0"/>
                </a:lnTo>
                <a:lnTo>
                  <a:pt x="6765546" y="1708301"/>
                </a:lnTo>
                <a:lnTo>
                  <a:pt x="0" y="1708301"/>
                </a:lnTo>
                <a:lnTo>
                  <a:pt x="0" y="0"/>
                </a:lnTo>
                <a:close/>
              </a:path>
            </a:pathLst>
          </a:custGeom>
          <a:blipFill>
            <a:blip r:embed="rId2"/>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0" y="1033462"/>
            <a:ext cx="18288000" cy="0"/>
          </a:xfrm>
          <a:prstGeom prst="line">
            <a:avLst/>
          </a:prstGeom>
          <a:ln w="9525" cap="rnd">
            <a:solidFill>
              <a:srgbClr val="F4F4F4"/>
            </a:solidFill>
            <a:prstDash val="solid"/>
            <a:headEnd type="none" w="sm" len="sm"/>
            <a:tailEnd type="none" w="sm" len="sm"/>
          </a:ln>
        </p:spPr>
      </p:sp>
      <p:sp>
        <p:nvSpPr>
          <p:cNvPr id="3" name="Freeform 3"/>
          <p:cNvSpPr/>
          <p:nvPr/>
        </p:nvSpPr>
        <p:spPr>
          <a:xfrm>
            <a:off x="409271" y="1256935"/>
            <a:ext cx="17355372" cy="8634298"/>
          </a:xfrm>
          <a:custGeom>
            <a:avLst/>
            <a:gdLst/>
            <a:ahLst/>
            <a:cxnLst/>
            <a:rect l="l" t="t" r="r" b="b"/>
            <a:pathLst>
              <a:path w="17355372" h="8634298">
                <a:moveTo>
                  <a:pt x="0" y="0"/>
                </a:moveTo>
                <a:lnTo>
                  <a:pt x="17355372" y="0"/>
                </a:lnTo>
                <a:lnTo>
                  <a:pt x="17355372" y="8634298"/>
                </a:lnTo>
                <a:lnTo>
                  <a:pt x="0" y="8634298"/>
                </a:lnTo>
                <a:lnTo>
                  <a:pt x="0" y="0"/>
                </a:lnTo>
                <a:close/>
              </a:path>
            </a:pathLst>
          </a:custGeom>
          <a:blipFill>
            <a:blip r:embed="rId2"/>
            <a:stretch>
              <a:fillRect/>
            </a:stretch>
          </a:blipFill>
        </p:spPr>
      </p:sp>
      <p:sp>
        <p:nvSpPr>
          <p:cNvPr id="4" name="TextBox 4"/>
          <p:cNvSpPr txBox="1"/>
          <p:nvPr/>
        </p:nvSpPr>
        <p:spPr>
          <a:xfrm>
            <a:off x="5538751" y="104775"/>
            <a:ext cx="7210498" cy="990600"/>
          </a:xfrm>
          <a:prstGeom prst="rect">
            <a:avLst/>
          </a:prstGeom>
        </p:spPr>
        <p:txBody>
          <a:bodyPr lIns="0" tIns="0" rIns="0" bIns="0" rtlCol="0" anchor="t">
            <a:spAutoFit/>
          </a:bodyPr>
          <a:lstStyle/>
          <a:p>
            <a:pPr algn="ctr">
              <a:lnSpc>
                <a:spcPts val="6839"/>
              </a:lnSpc>
            </a:pPr>
            <a:r>
              <a:rPr lang="en-US" sz="7200" spc="-302">
                <a:solidFill>
                  <a:srgbClr val="F4F4F4"/>
                </a:solidFill>
                <a:latin typeface="Poppins"/>
                <a:ea typeface="Poppins"/>
                <a:cs typeface="Poppins"/>
                <a:sym typeface="Poppins"/>
              </a:rPr>
              <a:t>Index Page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37742" y="630293"/>
            <a:ext cx="17612516" cy="9026414"/>
          </a:xfrm>
          <a:custGeom>
            <a:avLst/>
            <a:gdLst/>
            <a:ahLst/>
            <a:cxnLst/>
            <a:rect l="l" t="t" r="r" b="b"/>
            <a:pathLst>
              <a:path w="17612516" h="9026414">
                <a:moveTo>
                  <a:pt x="0" y="0"/>
                </a:moveTo>
                <a:lnTo>
                  <a:pt x="17612516" y="0"/>
                </a:lnTo>
                <a:lnTo>
                  <a:pt x="17612516" y="9026414"/>
                </a:lnTo>
                <a:lnTo>
                  <a:pt x="0" y="9026414"/>
                </a:lnTo>
                <a:lnTo>
                  <a:pt x="0" y="0"/>
                </a:lnTo>
                <a:close/>
              </a:path>
            </a:pathLst>
          </a:custGeom>
          <a:blipFill>
            <a:blip r:embed="rId2"/>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06561" y="603266"/>
            <a:ext cx="17674878" cy="9080468"/>
          </a:xfrm>
          <a:custGeom>
            <a:avLst/>
            <a:gdLst/>
            <a:ahLst/>
            <a:cxnLst/>
            <a:rect l="l" t="t" r="r" b="b"/>
            <a:pathLst>
              <a:path w="17674878" h="9080468">
                <a:moveTo>
                  <a:pt x="0" y="0"/>
                </a:moveTo>
                <a:lnTo>
                  <a:pt x="17674878" y="0"/>
                </a:lnTo>
                <a:lnTo>
                  <a:pt x="17674878" y="9080468"/>
                </a:lnTo>
                <a:lnTo>
                  <a:pt x="0" y="9080468"/>
                </a:lnTo>
                <a:lnTo>
                  <a:pt x="0" y="0"/>
                </a:lnTo>
                <a:close/>
              </a:path>
            </a:pathLst>
          </a:custGeom>
          <a:blipFill>
            <a:blip r:embed="rId2"/>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213336" y="4686432"/>
            <a:ext cx="6223575" cy="5468966"/>
          </a:xfrm>
          <a:custGeom>
            <a:avLst/>
            <a:gdLst/>
            <a:ahLst/>
            <a:cxnLst/>
            <a:rect l="l" t="t" r="r" b="b"/>
            <a:pathLst>
              <a:path w="6223575" h="5468966">
                <a:moveTo>
                  <a:pt x="0" y="0"/>
                </a:moveTo>
                <a:lnTo>
                  <a:pt x="6223575" y="0"/>
                </a:lnTo>
                <a:lnTo>
                  <a:pt x="6223575" y="5468967"/>
                </a:lnTo>
                <a:lnTo>
                  <a:pt x="0" y="5468967"/>
                </a:lnTo>
                <a:lnTo>
                  <a:pt x="0" y="0"/>
                </a:lnTo>
                <a:close/>
              </a:path>
            </a:pathLst>
          </a:custGeom>
          <a:blipFill>
            <a:blip r:embed="rId2"/>
            <a:stretch>
              <a:fillRect/>
            </a:stretch>
          </a:blipFill>
        </p:spPr>
      </p:sp>
      <p:sp>
        <p:nvSpPr>
          <p:cNvPr id="3" name="TextBox 3"/>
          <p:cNvSpPr txBox="1"/>
          <p:nvPr/>
        </p:nvSpPr>
        <p:spPr>
          <a:xfrm>
            <a:off x="440286" y="1430609"/>
            <a:ext cx="9012210" cy="8728030"/>
          </a:xfrm>
          <a:prstGeom prst="rect">
            <a:avLst/>
          </a:prstGeom>
        </p:spPr>
        <p:txBody>
          <a:bodyPr lIns="0" tIns="0" rIns="0" bIns="0" rtlCol="0" anchor="t">
            <a:spAutoFit/>
          </a:bodyPr>
          <a:lstStyle/>
          <a:p>
            <a:pPr marL="431801" lvl="1" indent="-215900" algn="l">
              <a:lnSpc>
                <a:spcPts val="3580"/>
              </a:lnSpc>
              <a:buFont typeface="Arial"/>
              <a:buChar char="•"/>
            </a:pPr>
            <a:r>
              <a:rPr lang="en-US" sz="2000" b="1" dirty="0">
                <a:solidFill>
                  <a:srgbClr val="F4F4F4"/>
                </a:solidFill>
                <a:latin typeface="Poppins Bold"/>
                <a:ea typeface="Poppins Bold"/>
                <a:cs typeface="Poppins Bold"/>
                <a:sym typeface="Poppins Bold"/>
              </a:rPr>
              <a:t>Invoice &amp; Performance :</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Clear visibility into invoice trends by account executives.</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Identified high-performing vs underperforming branches.</a:t>
            </a:r>
          </a:p>
          <a:p>
            <a:pPr marL="431801" lvl="1" indent="-215900" algn="l">
              <a:lnSpc>
                <a:spcPts val="3580"/>
              </a:lnSpc>
              <a:buFont typeface="Arial"/>
              <a:buChar char="•"/>
            </a:pPr>
            <a:r>
              <a:rPr lang="en-US" sz="2000" b="1" dirty="0">
                <a:solidFill>
                  <a:srgbClr val="F4F4F4"/>
                </a:solidFill>
                <a:latin typeface="Poppins Bold"/>
                <a:ea typeface="Poppins Bold"/>
                <a:cs typeface="Poppins Bold"/>
                <a:sym typeface="Poppins Bold"/>
              </a:rPr>
              <a:t>Revenue Drivers:</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Segmentation into Cross-Sell, New, and Renewal opportunities.</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Renewal policies contributed the largest share of profit.</a:t>
            </a:r>
          </a:p>
          <a:p>
            <a:pPr marL="431801" lvl="1" indent="-215900" algn="l">
              <a:lnSpc>
                <a:spcPts val="3580"/>
              </a:lnSpc>
              <a:buFont typeface="Arial"/>
              <a:buChar char="•"/>
            </a:pPr>
            <a:r>
              <a:rPr lang="en-US" sz="2000" b="1" dirty="0">
                <a:solidFill>
                  <a:srgbClr val="F4F4F4"/>
                </a:solidFill>
                <a:latin typeface="Poppins"/>
                <a:ea typeface="Poppins"/>
                <a:cs typeface="Poppins"/>
                <a:sym typeface="Poppins"/>
              </a:rPr>
              <a:t>Client Engagement</a:t>
            </a:r>
            <a:r>
              <a:rPr lang="en-US" sz="2000" dirty="0">
                <a:solidFill>
                  <a:srgbClr val="F4F4F4"/>
                </a:solidFill>
                <a:latin typeface="Poppins"/>
                <a:ea typeface="Poppins"/>
                <a:cs typeface="Poppins"/>
                <a:sym typeface="Poppins"/>
              </a:rPr>
              <a:t>:</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Meeting analysis revealed strong link between engagement and revenue.</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Helped track client activity to improve retention strategies.</a:t>
            </a:r>
          </a:p>
          <a:p>
            <a:pPr marL="431801" lvl="1" indent="-215900" algn="l">
              <a:lnSpc>
                <a:spcPts val="3580"/>
              </a:lnSpc>
              <a:buFont typeface="Arial"/>
              <a:buChar char="•"/>
            </a:pPr>
            <a:r>
              <a:rPr lang="en-US" sz="2000" b="1" dirty="0">
                <a:solidFill>
                  <a:srgbClr val="F4F4F4"/>
                </a:solidFill>
                <a:latin typeface="Poppins"/>
                <a:ea typeface="Poppins"/>
                <a:cs typeface="Poppins"/>
                <a:sym typeface="Poppins"/>
              </a:rPr>
              <a:t>Operational Efficiency</a:t>
            </a:r>
            <a:r>
              <a:rPr lang="en-US" sz="2000" dirty="0">
                <a:solidFill>
                  <a:srgbClr val="F4F4F4"/>
                </a:solidFill>
                <a:latin typeface="Poppins"/>
                <a:ea typeface="Poppins"/>
                <a:cs typeface="Poppins"/>
                <a:sym typeface="Poppins"/>
              </a:rPr>
              <a:t>:</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Automated reporting reduced manual effort.</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Faster turnaround time for generating business insights.</a:t>
            </a:r>
          </a:p>
          <a:p>
            <a:pPr marL="431801" lvl="1" indent="-215900" algn="l">
              <a:lnSpc>
                <a:spcPts val="3580"/>
              </a:lnSpc>
              <a:buFont typeface="Arial"/>
              <a:buChar char="•"/>
            </a:pPr>
            <a:r>
              <a:rPr lang="en-US" sz="2000" b="1" dirty="0">
                <a:solidFill>
                  <a:srgbClr val="F4F4F4"/>
                </a:solidFill>
                <a:latin typeface="Poppins"/>
                <a:ea typeface="Poppins"/>
                <a:cs typeface="Poppins"/>
                <a:sym typeface="Poppins"/>
              </a:rPr>
              <a:t>Customer Insights</a:t>
            </a:r>
            <a:r>
              <a:rPr lang="en-US" sz="2000" dirty="0">
                <a:solidFill>
                  <a:srgbClr val="F4F4F4"/>
                </a:solidFill>
                <a:latin typeface="Poppins"/>
                <a:ea typeface="Poppins"/>
                <a:cs typeface="Poppins"/>
                <a:sym typeface="Poppins"/>
              </a:rPr>
              <a:t>:</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Segmented clients by policy type and renewal behavior.</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Identified loyal customers vs at-risk customers.</a:t>
            </a:r>
          </a:p>
          <a:p>
            <a:pPr marL="431801" lvl="1" indent="-215900" algn="l">
              <a:lnSpc>
                <a:spcPts val="3580"/>
              </a:lnSpc>
              <a:buFont typeface="Arial"/>
              <a:buChar char="•"/>
            </a:pPr>
            <a:r>
              <a:rPr lang="en-US" sz="2000" b="1" dirty="0">
                <a:solidFill>
                  <a:srgbClr val="F4F4F4"/>
                </a:solidFill>
                <a:latin typeface="Poppins"/>
                <a:ea typeface="Poppins"/>
                <a:cs typeface="Poppins"/>
                <a:sym typeface="Poppins"/>
              </a:rPr>
              <a:t>Scalability &amp; Future Use</a:t>
            </a:r>
            <a:r>
              <a:rPr lang="en-US" sz="2000" dirty="0">
                <a:solidFill>
                  <a:srgbClr val="F4F4F4"/>
                </a:solidFill>
                <a:latin typeface="Poppins"/>
                <a:ea typeface="Poppins"/>
                <a:cs typeface="Poppins"/>
                <a:sym typeface="Poppins"/>
              </a:rPr>
              <a:t>:</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Dashboards designed for growing data volumes.</a:t>
            </a:r>
          </a:p>
          <a:p>
            <a:pPr marL="863601" lvl="2" indent="-287867" algn="l">
              <a:lnSpc>
                <a:spcPts val="3580"/>
              </a:lnSpc>
              <a:buFont typeface="Arial"/>
              <a:buChar char="⚬"/>
            </a:pPr>
            <a:r>
              <a:rPr lang="en-US" sz="2000" dirty="0">
                <a:solidFill>
                  <a:srgbClr val="F4F4F4"/>
                </a:solidFill>
                <a:latin typeface="Poppins"/>
                <a:ea typeface="Poppins"/>
                <a:cs typeface="Poppins"/>
                <a:sym typeface="Poppins"/>
              </a:rPr>
              <a:t>Framework ready for predictive analytics and forecasting.</a:t>
            </a:r>
          </a:p>
        </p:txBody>
      </p:sp>
      <p:sp>
        <p:nvSpPr>
          <p:cNvPr id="4" name="TextBox 4"/>
          <p:cNvSpPr txBox="1"/>
          <p:nvPr/>
        </p:nvSpPr>
        <p:spPr>
          <a:xfrm>
            <a:off x="440286" y="287365"/>
            <a:ext cx="7755552" cy="1069427"/>
          </a:xfrm>
          <a:prstGeom prst="rect">
            <a:avLst/>
          </a:prstGeom>
        </p:spPr>
        <p:txBody>
          <a:bodyPr lIns="0" tIns="0" rIns="0" bIns="0" rtlCol="0" anchor="t">
            <a:spAutoFit/>
          </a:bodyPr>
          <a:lstStyle/>
          <a:p>
            <a:pPr algn="l">
              <a:lnSpc>
                <a:spcPts val="7395"/>
              </a:lnSpc>
            </a:pPr>
            <a:r>
              <a:rPr lang="en-US" sz="7784" b="1" spc="-326">
                <a:solidFill>
                  <a:srgbClr val="F4F4F4"/>
                </a:solidFill>
                <a:latin typeface="Poppins Medium"/>
                <a:ea typeface="Poppins Medium"/>
                <a:cs typeface="Poppins Medium"/>
                <a:sym typeface="Poppins Medium"/>
              </a:rPr>
              <a:t>Project Outcome</a:t>
            </a:r>
          </a:p>
        </p:txBody>
      </p:sp>
      <p:sp>
        <p:nvSpPr>
          <p:cNvPr id="5" name="TextBox 5"/>
          <p:cNvSpPr txBox="1"/>
          <p:nvPr/>
        </p:nvSpPr>
        <p:spPr>
          <a:xfrm>
            <a:off x="9573129" y="1430609"/>
            <a:ext cx="8328168" cy="3649717"/>
          </a:xfrm>
          <a:prstGeom prst="rect">
            <a:avLst/>
          </a:prstGeom>
        </p:spPr>
        <p:txBody>
          <a:bodyPr lIns="0" tIns="0" rIns="0" bIns="0" rtlCol="0" anchor="t">
            <a:spAutoFit/>
          </a:bodyPr>
          <a:lstStyle/>
          <a:p>
            <a:pPr marL="431801" lvl="1" indent="-215900" algn="l">
              <a:lnSpc>
                <a:spcPts val="3580"/>
              </a:lnSpc>
              <a:buFont typeface="Arial"/>
              <a:buChar char="•"/>
            </a:pPr>
            <a:r>
              <a:rPr lang="en-US" sz="2000" b="1" dirty="0">
                <a:solidFill>
                  <a:srgbClr val="F4F4F4"/>
                </a:solidFill>
                <a:latin typeface="Poppins Bold"/>
                <a:ea typeface="Poppins Bold"/>
                <a:cs typeface="Poppins Bold"/>
                <a:sym typeface="Poppins Bold"/>
              </a:rPr>
              <a:t>Decision-Making Impact:</a:t>
            </a:r>
          </a:p>
          <a:p>
            <a:pPr marL="863601" lvl="2" indent="-287867" algn="l">
              <a:lnSpc>
                <a:spcPts val="3580"/>
              </a:lnSpc>
              <a:buFont typeface="Arial"/>
              <a:buChar char="⚬"/>
            </a:pPr>
            <a:r>
              <a:rPr lang="en-US" sz="2000" b="1" dirty="0">
                <a:solidFill>
                  <a:srgbClr val="F4F4F4"/>
                </a:solidFill>
                <a:latin typeface="Poppins Bold"/>
                <a:ea typeface="Poppins Bold"/>
                <a:cs typeface="Poppins Bold"/>
                <a:sym typeface="Poppins Bold"/>
              </a:rPr>
              <a:t>Enabled evidence-based decisions at leadership level.</a:t>
            </a:r>
          </a:p>
          <a:p>
            <a:pPr marL="863601" lvl="2" indent="-287867" algn="l">
              <a:lnSpc>
                <a:spcPts val="3580"/>
              </a:lnSpc>
              <a:buFont typeface="Arial"/>
              <a:buChar char="⚬"/>
            </a:pPr>
            <a:r>
              <a:rPr lang="en-US" sz="2000" b="1" dirty="0">
                <a:solidFill>
                  <a:srgbClr val="F4F4F4"/>
                </a:solidFill>
                <a:latin typeface="Poppins Bold"/>
                <a:ea typeface="Poppins Bold"/>
                <a:cs typeface="Poppins Bold"/>
                <a:sym typeface="Poppins Bold"/>
              </a:rPr>
              <a:t>Improved alignment between sales, operations, and marketing.</a:t>
            </a:r>
          </a:p>
          <a:p>
            <a:pPr marL="431801" lvl="1" indent="-215900" algn="l">
              <a:lnSpc>
                <a:spcPts val="3580"/>
              </a:lnSpc>
              <a:buFont typeface="Arial"/>
              <a:buChar char="•"/>
            </a:pPr>
            <a:r>
              <a:rPr lang="en-US" sz="2000" b="1" dirty="0">
                <a:solidFill>
                  <a:srgbClr val="F4F4F4"/>
                </a:solidFill>
                <a:latin typeface="Poppins Bold"/>
                <a:ea typeface="Poppins Bold"/>
                <a:cs typeface="Poppins Bold"/>
                <a:sym typeface="Poppins Bold"/>
              </a:rPr>
              <a:t>Compliance &amp; Transparency:</a:t>
            </a:r>
          </a:p>
          <a:p>
            <a:pPr marL="863601" lvl="2" indent="-287867" algn="l">
              <a:lnSpc>
                <a:spcPts val="3580"/>
              </a:lnSpc>
              <a:buFont typeface="Arial"/>
              <a:buChar char="⚬"/>
            </a:pPr>
            <a:r>
              <a:rPr lang="en-US" sz="2000" b="1" dirty="0">
                <a:solidFill>
                  <a:srgbClr val="F4F4F4"/>
                </a:solidFill>
                <a:latin typeface="Poppins Bold"/>
                <a:ea typeface="Poppins Bold"/>
                <a:cs typeface="Poppins Bold"/>
                <a:sym typeface="Poppins Bold"/>
              </a:rPr>
              <a:t>Enhanced accuracy reduced compliance risks.</a:t>
            </a:r>
          </a:p>
          <a:p>
            <a:pPr marL="863601" lvl="2" indent="-287867" algn="l">
              <a:lnSpc>
                <a:spcPts val="3580"/>
              </a:lnSpc>
              <a:buFont typeface="Arial"/>
              <a:buChar char="⚬"/>
            </a:pPr>
            <a:r>
              <a:rPr lang="en-US" sz="2000" b="1" dirty="0">
                <a:solidFill>
                  <a:srgbClr val="F4F4F4"/>
                </a:solidFill>
                <a:latin typeface="Poppins Bold"/>
                <a:ea typeface="Poppins Bold"/>
                <a:cs typeface="Poppins Bold"/>
                <a:sym typeface="Poppins Bold"/>
              </a:rPr>
              <a:t>Built trust with stakeholders through transparent reporting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440286" y="1379730"/>
            <a:ext cx="11874470" cy="8659369"/>
          </a:xfrm>
          <a:prstGeom prst="rect">
            <a:avLst/>
          </a:prstGeom>
        </p:spPr>
        <p:txBody>
          <a:bodyPr lIns="0" tIns="0" rIns="0" bIns="0" rtlCol="0" anchor="t">
            <a:spAutoFit/>
          </a:bodyPr>
          <a:lstStyle/>
          <a:p>
            <a:pPr marL="518158" lvl="1" indent="-259079" algn="l">
              <a:lnSpc>
                <a:spcPts val="4295"/>
              </a:lnSpc>
              <a:buFont typeface="Arial"/>
              <a:buChar char="•"/>
            </a:pPr>
            <a:r>
              <a:rPr lang="en-US" sz="2399" b="1">
                <a:solidFill>
                  <a:srgbClr val="F4F4F4"/>
                </a:solidFill>
                <a:latin typeface="Poppins Bold"/>
                <a:ea typeface="Poppins Bold"/>
                <a:cs typeface="Poppins Bold"/>
                <a:sym typeface="Poppins Bold"/>
              </a:rPr>
              <a:t>Strategic Decision-Making</a:t>
            </a:r>
            <a:r>
              <a:rPr lang="en-US" sz="2399">
                <a:solidFill>
                  <a:srgbClr val="F4F4F4"/>
                </a:solidFill>
                <a:latin typeface="Poppins"/>
                <a:ea typeface="Poppins"/>
                <a:cs typeface="Poppins"/>
                <a:sym typeface="Poppins"/>
              </a:rPr>
              <a:t>:</a:t>
            </a:r>
          </a:p>
          <a:p>
            <a:pPr marL="1036317" lvl="2" indent="-345439" algn="l">
              <a:lnSpc>
                <a:spcPts val="4295"/>
              </a:lnSpc>
              <a:buFont typeface="Arial"/>
              <a:buChar char="⚬"/>
            </a:pPr>
            <a:r>
              <a:rPr lang="en-US" sz="2399">
                <a:solidFill>
                  <a:srgbClr val="F4F4F4"/>
                </a:solidFill>
                <a:latin typeface="Poppins"/>
                <a:ea typeface="Poppins"/>
                <a:cs typeface="Poppins"/>
                <a:sym typeface="Poppins"/>
              </a:rPr>
              <a:t>Data-driven insights support leadership decisions.</a:t>
            </a:r>
          </a:p>
          <a:p>
            <a:pPr marL="1036317" lvl="2" indent="-345439" algn="l">
              <a:lnSpc>
                <a:spcPts val="4295"/>
              </a:lnSpc>
              <a:buFont typeface="Arial"/>
              <a:buChar char="⚬"/>
            </a:pPr>
            <a:r>
              <a:rPr lang="en-US" sz="2399">
                <a:solidFill>
                  <a:srgbClr val="F4F4F4"/>
                </a:solidFill>
                <a:latin typeface="Poppins"/>
                <a:ea typeface="Poppins"/>
                <a:cs typeface="Poppins"/>
                <a:sym typeface="Poppins"/>
              </a:rPr>
              <a:t>Enhanced visibility across revenue and profitability trends.</a:t>
            </a:r>
          </a:p>
          <a:p>
            <a:pPr marL="518158" lvl="1" indent="-259079" algn="l">
              <a:lnSpc>
                <a:spcPts val="4295"/>
              </a:lnSpc>
              <a:buFont typeface="Arial"/>
              <a:buChar char="•"/>
            </a:pPr>
            <a:r>
              <a:rPr lang="en-US" sz="2399" b="1">
                <a:solidFill>
                  <a:srgbClr val="F4F4F4"/>
                </a:solidFill>
                <a:latin typeface="Poppins Bold"/>
                <a:ea typeface="Poppins Bold"/>
                <a:cs typeface="Poppins Bold"/>
                <a:sym typeface="Poppins Bold"/>
              </a:rPr>
              <a:t>Client Retention &amp; Growth</a:t>
            </a:r>
            <a:r>
              <a:rPr lang="en-US" sz="2399">
                <a:solidFill>
                  <a:srgbClr val="F4F4F4"/>
                </a:solidFill>
                <a:latin typeface="Poppins"/>
                <a:ea typeface="Poppins"/>
                <a:cs typeface="Poppins"/>
                <a:sym typeface="Poppins"/>
              </a:rPr>
              <a:t>:</a:t>
            </a:r>
          </a:p>
          <a:p>
            <a:pPr marL="1036317" lvl="2" indent="-345439" algn="l">
              <a:lnSpc>
                <a:spcPts val="4295"/>
              </a:lnSpc>
              <a:buFont typeface="Arial"/>
              <a:buChar char="⚬"/>
            </a:pPr>
            <a:r>
              <a:rPr lang="en-US" sz="2399">
                <a:solidFill>
                  <a:srgbClr val="F4F4F4"/>
                </a:solidFill>
                <a:latin typeface="Poppins"/>
                <a:ea typeface="Poppins"/>
                <a:cs typeface="Poppins"/>
                <a:sym typeface="Poppins"/>
              </a:rPr>
              <a:t>Renewal policies show exceptional growth and profit margins.</a:t>
            </a:r>
          </a:p>
          <a:p>
            <a:pPr marL="1036317" lvl="2" indent="-345439" algn="l">
              <a:lnSpc>
                <a:spcPts val="4295"/>
              </a:lnSpc>
              <a:buFont typeface="Arial"/>
              <a:buChar char="⚬"/>
            </a:pPr>
            <a:r>
              <a:rPr lang="en-US" sz="2399">
                <a:solidFill>
                  <a:srgbClr val="F4F4F4"/>
                </a:solidFill>
                <a:latin typeface="Poppins"/>
                <a:ea typeface="Poppins"/>
                <a:cs typeface="Poppins"/>
                <a:sym typeface="Poppins"/>
              </a:rPr>
              <a:t>Focus on sustaining renewal performance for long-term stability.</a:t>
            </a:r>
          </a:p>
          <a:p>
            <a:pPr marL="518158" lvl="1" indent="-259079" algn="l">
              <a:lnSpc>
                <a:spcPts val="4295"/>
              </a:lnSpc>
              <a:buFont typeface="Arial"/>
              <a:buChar char="•"/>
            </a:pPr>
            <a:r>
              <a:rPr lang="en-US" sz="2399" b="1">
                <a:solidFill>
                  <a:srgbClr val="F4F4F4"/>
                </a:solidFill>
                <a:latin typeface="Poppins Bold"/>
                <a:ea typeface="Poppins Bold"/>
                <a:cs typeface="Poppins Bold"/>
                <a:sym typeface="Poppins Bold"/>
              </a:rPr>
              <a:t>Sales Planning &amp; Pipeline</a:t>
            </a:r>
            <a:r>
              <a:rPr lang="en-US" sz="2399">
                <a:solidFill>
                  <a:srgbClr val="F4F4F4"/>
                </a:solidFill>
                <a:latin typeface="Poppins"/>
                <a:ea typeface="Poppins"/>
                <a:cs typeface="Poppins"/>
                <a:sym typeface="Poppins"/>
              </a:rPr>
              <a:t>:</a:t>
            </a:r>
          </a:p>
          <a:p>
            <a:pPr marL="1036317" lvl="2" indent="-345439" algn="l">
              <a:lnSpc>
                <a:spcPts val="4295"/>
              </a:lnSpc>
              <a:buFont typeface="Arial"/>
              <a:buChar char="⚬"/>
            </a:pPr>
            <a:r>
              <a:rPr lang="en-US" sz="2399">
                <a:solidFill>
                  <a:srgbClr val="F4F4F4"/>
                </a:solidFill>
                <a:latin typeface="Poppins"/>
                <a:ea typeface="Poppins"/>
                <a:cs typeface="Poppins"/>
                <a:sym typeface="Poppins"/>
              </a:rPr>
              <a:t>Visualization of opportunities supports accurate forecasting.</a:t>
            </a:r>
          </a:p>
          <a:p>
            <a:pPr marL="1036317" lvl="2" indent="-345439" algn="l">
              <a:lnSpc>
                <a:spcPts val="4295"/>
              </a:lnSpc>
              <a:buFont typeface="Arial"/>
              <a:buChar char="⚬"/>
            </a:pPr>
            <a:r>
              <a:rPr lang="en-US" sz="2399">
                <a:solidFill>
                  <a:srgbClr val="F4F4F4"/>
                </a:solidFill>
                <a:latin typeface="Poppins"/>
                <a:ea typeface="Poppins"/>
                <a:cs typeface="Poppins"/>
                <a:sym typeface="Poppins"/>
              </a:rPr>
              <a:t>Clearer understanding of cross-sell and new policy potential.</a:t>
            </a:r>
          </a:p>
          <a:p>
            <a:pPr marL="518158" lvl="1" indent="-259079" algn="l">
              <a:lnSpc>
                <a:spcPts val="4295"/>
              </a:lnSpc>
              <a:buFont typeface="Arial"/>
              <a:buChar char="•"/>
            </a:pPr>
            <a:r>
              <a:rPr lang="en-US" sz="2399" b="1">
                <a:solidFill>
                  <a:srgbClr val="F4F4F4"/>
                </a:solidFill>
                <a:latin typeface="Poppins Bold"/>
                <a:ea typeface="Poppins Bold"/>
                <a:cs typeface="Poppins Bold"/>
                <a:sym typeface="Poppins Bold"/>
              </a:rPr>
              <a:t>Transparency &amp; Accountability</a:t>
            </a:r>
            <a:r>
              <a:rPr lang="en-US" sz="2399">
                <a:solidFill>
                  <a:srgbClr val="F4F4F4"/>
                </a:solidFill>
                <a:latin typeface="Poppins"/>
                <a:ea typeface="Poppins"/>
                <a:cs typeface="Poppins"/>
                <a:sym typeface="Poppins"/>
              </a:rPr>
              <a:t>:</a:t>
            </a:r>
          </a:p>
          <a:p>
            <a:pPr marL="1036317" lvl="2" indent="-345439" algn="l">
              <a:lnSpc>
                <a:spcPts val="4295"/>
              </a:lnSpc>
              <a:buFont typeface="Arial"/>
              <a:buChar char="⚬"/>
            </a:pPr>
            <a:r>
              <a:rPr lang="en-US" sz="2399">
                <a:solidFill>
                  <a:srgbClr val="F4F4F4"/>
                </a:solidFill>
                <a:latin typeface="Poppins"/>
                <a:ea typeface="Poppins"/>
                <a:cs typeface="Poppins"/>
                <a:sym typeface="Poppins"/>
              </a:rPr>
              <a:t>Dashboards ensure real-time performance tracking.</a:t>
            </a:r>
          </a:p>
          <a:p>
            <a:pPr marL="1036317" lvl="2" indent="-345439" algn="l">
              <a:lnSpc>
                <a:spcPts val="4295"/>
              </a:lnSpc>
              <a:buFont typeface="Arial"/>
              <a:buChar char="⚬"/>
            </a:pPr>
            <a:r>
              <a:rPr lang="en-US" sz="2399">
                <a:solidFill>
                  <a:srgbClr val="F4F4F4"/>
                </a:solidFill>
                <a:latin typeface="Poppins"/>
                <a:ea typeface="Poppins"/>
                <a:cs typeface="Poppins"/>
                <a:sym typeface="Poppins"/>
              </a:rPr>
              <a:t>Improved accountability across teams through KPI monitoring.</a:t>
            </a:r>
          </a:p>
          <a:p>
            <a:pPr marL="518158" lvl="1" indent="-259079" algn="l">
              <a:lnSpc>
                <a:spcPts val="4295"/>
              </a:lnSpc>
              <a:buFont typeface="Arial"/>
              <a:buChar char="•"/>
            </a:pPr>
            <a:r>
              <a:rPr lang="en-US" sz="2399" b="1">
                <a:solidFill>
                  <a:srgbClr val="F4F4F4"/>
                </a:solidFill>
                <a:latin typeface="Poppins Bold"/>
                <a:ea typeface="Poppins Bold"/>
                <a:cs typeface="Poppins Bold"/>
                <a:sym typeface="Poppins Bold"/>
              </a:rPr>
              <a:t>Future-Readiness</a:t>
            </a:r>
            <a:r>
              <a:rPr lang="en-US" sz="2399">
                <a:solidFill>
                  <a:srgbClr val="F4F4F4"/>
                </a:solidFill>
                <a:latin typeface="Poppins"/>
                <a:ea typeface="Poppins"/>
                <a:cs typeface="Poppins"/>
                <a:sym typeface="Poppins"/>
              </a:rPr>
              <a:t>:</a:t>
            </a:r>
          </a:p>
          <a:p>
            <a:pPr marL="1036317" lvl="2" indent="-345439" algn="l">
              <a:lnSpc>
                <a:spcPts val="4295"/>
              </a:lnSpc>
              <a:buFont typeface="Arial"/>
              <a:buChar char="⚬"/>
            </a:pPr>
            <a:r>
              <a:rPr lang="en-US" sz="2399">
                <a:solidFill>
                  <a:srgbClr val="F4F4F4"/>
                </a:solidFill>
                <a:latin typeface="Poppins"/>
                <a:ea typeface="Poppins"/>
                <a:cs typeface="Poppins"/>
                <a:sym typeface="Poppins"/>
              </a:rPr>
              <a:t>Establishes a base for predictive analytics (e.g., forecasting renewals).</a:t>
            </a:r>
          </a:p>
          <a:p>
            <a:pPr marL="1036317" lvl="2" indent="-345439" algn="l">
              <a:lnSpc>
                <a:spcPts val="4295"/>
              </a:lnSpc>
              <a:buFont typeface="Arial"/>
              <a:buChar char="⚬"/>
            </a:pPr>
            <a:r>
              <a:rPr lang="en-US" sz="2399">
                <a:solidFill>
                  <a:srgbClr val="F4F4F4"/>
                </a:solidFill>
                <a:latin typeface="Poppins"/>
                <a:ea typeface="Poppins"/>
                <a:cs typeface="Poppins"/>
                <a:sym typeface="Poppins"/>
              </a:rPr>
              <a:t>Aligns business goals with measurable KPIs for continuous improvement.</a:t>
            </a:r>
          </a:p>
        </p:txBody>
      </p:sp>
      <p:sp>
        <p:nvSpPr>
          <p:cNvPr id="3" name="Freeform 3"/>
          <p:cNvSpPr/>
          <p:nvPr/>
        </p:nvSpPr>
        <p:spPr>
          <a:xfrm>
            <a:off x="11325742" y="2376913"/>
            <a:ext cx="6674167" cy="6407201"/>
          </a:xfrm>
          <a:custGeom>
            <a:avLst/>
            <a:gdLst/>
            <a:ahLst/>
            <a:cxnLst/>
            <a:rect l="l" t="t" r="r" b="b"/>
            <a:pathLst>
              <a:path w="6674167" h="6407201">
                <a:moveTo>
                  <a:pt x="0" y="0"/>
                </a:moveTo>
                <a:lnTo>
                  <a:pt x="6674167" y="0"/>
                </a:lnTo>
                <a:lnTo>
                  <a:pt x="6674167" y="6407200"/>
                </a:lnTo>
                <a:lnTo>
                  <a:pt x="0" y="6407200"/>
                </a:lnTo>
                <a:lnTo>
                  <a:pt x="0" y="0"/>
                </a:lnTo>
                <a:close/>
              </a:path>
            </a:pathLst>
          </a:custGeom>
          <a:blipFill>
            <a:blip r:embed="rId2"/>
            <a:stretch>
              <a:fillRect/>
            </a:stretch>
          </a:blipFill>
        </p:spPr>
      </p:sp>
      <p:sp>
        <p:nvSpPr>
          <p:cNvPr id="4" name="TextBox 4"/>
          <p:cNvSpPr txBox="1"/>
          <p:nvPr/>
        </p:nvSpPr>
        <p:spPr>
          <a:xfrm>
            <a:off x="440286" y="287365"/>
            <a:ext cx="8703714" cy="1069427"/>
          </a:xfrm>
          <a:prstGeom prst="rect">
            <a:avLst/>
          </a:prstGeom>
        </p:spPr>
        <p:txBody>
          <a:bodyPr lIns="0" tIns="0" rIns="0" bIns="0" rtlCol="0" anchor="t">
            <a:spAutoFit/>
          </a:bodyPr>
          <a:lstStyle/>
          <a:p>
            <a:pPr algn="l">
              <a:lnSpc>
                <a:spcPts val="7395"/>
              </a:lnSpc>
            </a:pPr>
            <a:r>
              <a:rPr lang="en-US" sz="7784" b="1" spc="-326">
                <a:solidFill>
                  <a:srgbClr val="F4F4F4"/>
                </a:solidFill>
                <a:latin typeface="Poppins Medium"/>
                <a:ea typeface="Poppins Medium"/>
                <a:cs typeface="Poppins Medium"/>
                <a:sym typeface="Poppins Medium"/>
              </a:rPr>
              <a:t>Project Conclusion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28700" y="1945809"/>
            <a:ext cx="6910532" cy="6395383"/>
          </a:xfrm>
          <a:custGeom>
            <a:avLst/>
            <a:gdLst/>
            <a:ahLst/>
            <a:cxnLst/>
            <a:rect l="l" t="t" r="r" b="b"/>
            <a:pathLst>
              <a:path w="6910532" h="6395383">
                <a:moveTo>
                  <a:pt x="0" y="0"/>
                </a:moveTo>
                <a:lnTo>
                  <a:pt x="6910532" y="0"/>
                </a:lnTo>
                <a:lnTo>
                  <a:pt x="6910532" y="6395382"/>
                </a:lnTo>
                <a:lnTo>
                  <a:pt x="0" y="63953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406366" y="2695165"/>
            <a:ext cx="9116711" cy="5191944"/>
          </a:xfrm>
          <a:prstGeom prst="rect">
            <a:avLst/>
          </a:prstGeom>
        </p:spPr>
        <p:txBody>
          <a:bodyPr lIns="0" tIns="0" rIns="0" bIns="0" rtlCol="0" anchor="t">
            <a:spAutoFit/>
          </a:bodyPr>
          <a:lstStyle/>
          <a:p>
            <a:pPr algn="ctr">
              <a:lnSpc>
                <a:spcPts val="19181"/>
              </a:lnSpc>
            </a:pPr>
            <a:r>
              <a:rPr lang="en-US" sz="20190" b="1" spc="-848">
                <a:solidFill>
                  <a:srgbClr val="F4F4F4"/>
                </a:solidFill>
                <a:latin typeface="Poppins Medium"/>
                <a:ea typeface="Poppins Medium"/>
                <a:cs typeface="Poppins Medium"/>
                <a:sym typeface="Poppins Medium"/>
              </a:rPr>
              <a:t>Thank</a:t>
            </a:r>
          </a:p>
          <a:p>
            <a:pPr algn="ctr">
              <a:lnSpc>
                <a:spcPts val="19181"/>
              </a:lnSpc>
            </a:pPr>
            <a:r>
              <a:rPr lang="en-US" sz="20190" b="1" spc="-848">
                <a:solidFill>
                  <a:srgbClr val="F4F4F4"/>
                </a:solidFill>
                <a:latin typeface="Poppins Medium"/>
                <a:ea typeface="Poppins Medium"/>
                <a:cs typeface="Poppins Medium"/>
                <a:sym typeface="Poppins Medium"/>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0" y="2684088"/>
            <a:ext cx="18288000" cy="0"/>
          </a:xfrm>
          <a:prstGeom prst="line">
            <a:avLst/>
          </a:prstGeom>
          <a:ln w="9525" cap="rnd">
            <a:solidFill>
              <a:srgbClr val="F4F4F4"/>
            </a:solidFill>
            <a:prstDash val="solid"/>
            <a:headEnd type="none" w="sm" len="sm"/>
            <a:tailEnd type="none" w="sm" len="sm"/>
          </a:ln>
        </p:spPr>
      </p:sp>
      <p:sp>
        <p:nvSpPr>
          <p:cNvPr id="3" name="AutoShape 3"/>
          <p:cNvSpPr/>
          <p:nvPr/>
        </p:nvSpPr>
        <p:spPr>
          <a:xfrm flipV="1">
            <a:off x="0" y="1494008"/>
            <a:ext cx="18288000" cy="0"/>
          </a:xfrm>
          <a:prstGeom prst="line">
            <a:avLst/>
          </a:prstGeom>
          <a:ln w="9525" cap="rnd">
            <a:solidFill>
              <a:srgbClr val="F4F4F4"/>
            </a:solidFill>
            <a:prstDash val="solid"/>
            <a:headEnd type="none" w="sm" len="sm"/>
            <a:tailEnd type="none" w="sm" len="sm"/>
          </a:ln>
        </p:spPr>
      </p:sp>
      <p:sp>
        <p:nvSpPr>
          <p:cNvPr id="4" name="AutoShape 4"/>
          <p:cNvSpPr/>
          <p:nvPr/>
        </p:nvSpPr>
        <p:spPr>
          <a:xfrm flipV="1">
            <a:off x="-22150" y="9228218"/>
            <a:ext cx="18288000" cy="0"/>
          </a:xfrm>
          <a:prstGeom prst="line">
            <a:avLst/>
          </a:prstGeom>
          <a:ln w="9525" cap="rnd">
            <a:solidFill>
              <a:srgbClr val="F4F4F4"/>
            </a:solidFill>
            <a:prstDash val="solid"/>
            <a:headEnd type="none" w="sm" len="sm"/>
            <a:tailEnd type="none" w="sm" len="sm"/>
          </a:ln>
        </p:spPr>
      </p:sp>
      <p:grpSp>
        <p:nvGrpSpPr>
          <p:cNvPr id="5" name="Group 5"/>
          <p:cNvGrpSpPr/>
          <p:nvPr/>
        </p:nvGrpSpPr>
        <p:grpSpPr>
          <a:xfrm>
            <a:off x="245644" y="3262742"/>
            <a:ext cx="3764568" cy="1018087"/>
            <a:chOff x="0" y="0"/>
            <a:chExt cx="991491" cy="268138"/>
          </a:xfrm>
        </p:grpSpPr>
        <p:sp>
          <p:nvSpPr>
            <p:cNvPr id="6" name="Freeform 6"/>
            <p:cNvSpPr/>
            <p:nvPr/>
          </p:nvSpPr>
          <p:spPr>
            <a:xfrm>
              <a:off x="0" y="0"/>
              <a:ext cx="991491" cy="268138"/>
            </a:xfrm>
            <a:custGeom>
              <a:avLst/>
              <a:gdLst/>
              <a:ahLst/>
              <a:cxnLst/>
              <a:rect l="l" t="t" r="r" b="b"/>
              <a:pathLst>
                <a:path w="991491" h="268138">
                  <a:moveTo>
                    <a:pt x="134069" y="0"/>
                  </a:moveTo>
                  <a:lnTo>
                    <a:pt x="857422" y="0"/>
                  </a:lnTo>
                  <a:cubicBezTo>
                    <a:pt x="892979" y="0"/>
                    <a:pt x="927080" y="14125"/>
                    <a:pt x="952223" y="39268"/>
                  </a:cubicBezTo>
                  <a:cubicBezTo>
                    <a:pt x="977366" y="64411"/>
                    <a:pt x="991491" y="98512"/>
                    <a:pt x="991491" y="134069"/>
                  </a:cubicBezTo>
                  <a:lnTo>
                    <a:pt x="991491" y="134069"/>
                  </a:lnTo>
                  <a:cubicBezTo>
                    <a:pt x="991491" y="169626"/>
                    <a:pt x="977366" y="203727"/>
                    <a:pt x="952223" y="228870"/>
                  </a:cubicBezTo>
                  <a:cubicBezTo>
                    <a:pt x="927080" y="254013"/>
                    <a:pt x="892979" y="268138"/>
                    <a:pt x="857422" y="268138"/>
                  </a:cubicBezTo>
                  <a:lnTo>
                    <a:pt x="134069" y="268138"/>
                  </a:lnTo>
                  <a:cubicBezTo>
                    <a:pt x="98512" y="268138"/>
                    <a:pt x="64411" y="254013"/>
                    <a:pt x="39268" y="228870"/>
                  </a:cubicBezTo>
                  <a:cubicBezTo>
                    <a:pt x="14125" y="203727"/>
                    <a:pt x="0" y="169626"/>
                    <a:pt x="0" y="134069"/>
                  </a:cubicBezTo>
                  <a:lnTo>
                    <a:pt x="0" y="134069"/>
                  </a:lnTo>
                  <a:cubicBezTo>
                    <a:pt x="0" y="98512"/>
                    <a:pt x="14125" y="64411"/>
                    <a:pt x="39268" y="39268"/>
                  </a:cubicBezTo>
                  <a:cubicBezTo>
                    <a:pt x="64411" y="14125"/>
                    <a:pt x="98512" y="0"/>
                    <a:pt x="134069"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7" name="TextBox 7"/>
            <p:cNvSpPr txBox="1"/>
            <p:nvPr/>
          </p:nvSpPr>
          <p:spPr>
            <a:xfrm>
              <a:off x="0" y="-104775"/>
              <a:ext cx="991491" cy="372913"/>
            </a:xfrm>
            <a:prstGeom prst="rect">
              <a:avLst/>
            </a:prstGeom>
          </p:spPr>
          <p:txBody>
            <a:bodyPr lIns="50800" tIns="50800" rIns="50800" bIns="50800" rtlCol="0" anchor="ctr"/>
            <a:lstStyle/>
            <a:p>
              <a:pPr algn="ctr">
                <a:lnSpc>
                  <a:spcPts val="5209"/>
                </a:lnSpc>
              </a:pPr>
              <a:r>
                <a:rPr lang="en-US" sz="3721" b="1" spc="78">
                  <a:solidFill>
                    <a:srgbClr val="F4F4F4"/>
                  </a:solidFill>
                  <a:latin typeface="Poppins Medium"/>
                  <a:ea typeface="Poppins Medium"/>
                  <a:cs typeface="Poppins Medium"/>
                  <a:sym typeface="Poppins Medium"/>
                </a:rPr>
                <a:t>MODULES</a:t>
              </a:r>
            </a:p>
          </p:txBody>
        </p:sp>
      </p:grpSp>
      <p:grpSp>
        <p:nvGrpSpPr>
          <p:cNvPr id="8" name="Group 8"/>
          <p:cNvGrpSpPr/>
          <p:nvPr/>
        </p:nvGrpSpPr>
        <p:grpSpPr>
          <a:xfrm>
            <a:off x="11102758" y="3262742"/>
            <a:ext cx="6359443" cy="5386822"/>
            <a:chOff x="0" y="0"/>
            <a:chExt cx="2374900" cy="2011680"/>
          </a:xfrm>
        </p:grpSpPr>
        <p:sp>
          <p:nvSpPr>
            <p:cNvPr id="9" name="Freeform 9"/>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2"/>
              <a:stretch>
                <a:fillRect l="-13419" r="-13419"/>
              </a:stretch>
            </a:blipFill>
          </p:spPr>
        </p:sp>
      </p:grpSp>
      <p:sp>
        <p:nvSpPr>
          <p:cNvPr id="10" name="TextBox 10"/>
          <p:cNvSpPr txBox="1"/>
          <p:nvPr/>
        </p:nvSpPr>
        <p:spPr>
          <a:xfrm>
            <a:off x="1728579" y="4614205"/>
            <a:ext cx="3899686" cy="3405615"/>
          </a:xfrm>
          <a:prstGeom prst="rect">
            <a:avLst/>
          </a:prstGeom>
        </p:spPr>
        <p:txBody>
          <a:bodyPr lIns="0" tIns="0" rIns="0" bIns="0" rtlCol="0" anchor="t">
            <a:spAutoFit/>
          </a:bodyPr>
          <a:lstStyle/>
          <a:p>
            <a:pPr marL="854936" lvl="1" indent="-427468" algn="l">
              <a:lnSpc>
                <a:spcPts val="6810"/>
              </a:lnSpc>
              <a:buAutoNum type="arabicPeriod"/>
            </a:pPr>
            <a:r>
              <a:rPr lang="en-US" sz="3959">
                <a:solidFill>
                  <a:srgbClr val="F4F4F4"/>
                </a:solidFill>
                <a:latin typeface="Poppins"/>
                <a:ea typeface="Poppins"/>
                <a:cs typeface="Poppins"/>
                <a:sym typeface="Poppins"/>
              </a:rPr>
              <a:t> Excel</a:t>
            </a:r>
          </a:p>
          <a:p>
            <a:pPr marL="854936" lvl="1" indent="-427468" algn="l">
              <a:lnSpc>
                <a:spcPts val="6810"/>
              </a:lnSpc>
              <a:buAutoNum type="arabicPeriod"/>
            </a:pPr>
            <a:r>
              <a:rPr lang="en-US" sz="3959">
                <a:solidFill>
                  <a:srgbClr val="F4F4F4"/>
                </a:solidFill>
                <a:latin typeface="Poppins"/>
                <a:ea typeface="Poppins"/>
                <a:cs typeface="Poppins"/>
                <a:sym typeface="Poppins"/>
              </a:rPr>
              <a:t> MySql</a:t>
            </a:r>
          </a:p>
          <a:p>
            <a:pPr marL="854936" lvl="1" indent="-427468" algn="l">
              <a:lnSpc>
                <a:spcPts val="6810"/>
              </a:lnSpc>
              <a:buAutoNum type="arabicPeriod"/>
            </a:pPr>
            <a:r>
              <a:rPr lang="en-US" sz="3959">
                <a:solidFill>
                  <a:srgbClr val="F4F4F4"/>
                </a:solidFill>
                <a:latin typeface="Poppins"/>
                <a:ea typeface="Poppins"/>
                <a:cs typeface="Poppins"/>
                <a:sym typeface="Poppins"/>
              </a:rPr>
              <a:t> Power BI</a:t>
            </a:r>
          </a:p>
          <a:p>
            <a:pPr marL="854936" lvl="1" indent="-427468" algn="l">
              <a:lnSpc>
                <a:spcPts val="6810"/>
              </a:lnSpc>
              <a:buAutoNum type="arabicPeriod"/>
            </a:pPr>
            <a:r>
              <a:rPr lang="en-US" sz="3959">
                <a:solidFill>
                  <a:srgbClr val="F4F4F4"/>
                </a:solidFill>
                <a:latin typeface="Poppins"/>
                <a:ea typeface="Poppins"/>
                <a:cs typeface="Poppins"/>
                <a:sym typeface="Poppins"/>
              </a:rPr>
              <a:t> Tableau</a:t>
            </a:r>
          </a:p>
        </p:txBody>
      </p:sp>
      <p:sp>
        <p:nvSpPr>
          <p:cNvPr id="11" name="TextBox 11"/>
          <p:cNvSpPr txBox="1"/>
          <p:nvPr/>
        </p:nvSpPr>
        <p:spPr>
          <a:xfrm>
            <a:off x="3048104" y="295744"/>
            <a:ext cx="12191791" cy="990600"/>
          </a:xfrm>
          <a:prstGeom prst="rect">
            <a:avLst/>
          </a:prstGeom>
        </p:spPr>
        <p:txBody>
          <a:bodyPr lIns="0" tIns="0" rIns="0" bIns="0" rtlCol="0" anchor="t">
            <a:spAutoFit/>
          </a:bodyPr>
          <a:lstStyle/>
          <a:p>
            <a:pPr algn="ctr">
              <a:lnSpc>
                <a:spcPts val="6839"/>
              </a:lnSpc>
            </a:pPr>
            <a:r>
              <a:rPr lang="en-US" sz="7200" b="1" spc="-302">
                <a:solidFill>
                  <a:srgbClr val="F4F4F4"/>
                </a:solidFill>
                <a:latin typeface="Poppins Medium"/>
                <a:ea typeface="Poppins Medium"/>
                <a:cs typeface="Poppins Medium"/>
                <a:sym typeface="Poppins Medium"/>
              </a:rPr>
              <a:t>Ahmedabad Weekly Review</a:t>
            </a:r>
          </a:p>
        </p:txBody>
      </p:sp>
      <p:sp>
        <p:nvSpPr>
          <p:cNvPr id="12" name="TextBox 12"/>
          <p:cNvSpPr txBox="1"/>
          <p:nvPr/>
        </p:nvSpPr>
        <p:spPr>
          <a:xfrm>
            <a:off x="5141302" y="1694668"/>
            <a:ext cx="8515562" cy="683986"/>
          </a:xfrm>
          <a:prstGeom prst="rect">
            <a:avLst/>
          </a:prstGeom>
        </p:spPr>
        <p:txBody>
          <a:bodyPr lIns="0" tIns="0" rIns="0" bIns="0" rtlCol="0" anchor="t">
            <a:spAutoFit/>
          </a:bodyPr>
          <a:lstStyle/>
          <a:p>
            <a:pPr algn="ctr">
              <a:lnSpc>
                <a:spcPts val="5349"/>
              </a:lnSpc>
              <a:spcBef>
                <a:spcPct val="0"/>
              </a:spcBef>
            </a:pPr>
            <a:r>
              <a:rPr lang="en-US" sz="3821" spc="19">
                <a:solidFill>
                  <a:srgbClr val="F4F4F4"/>
                </a:solidFill>
                <a:latin typeface="Poppins"/>
                <a:ea typeface="Poppins"/>
                <a:cs typeface="Poppins"/>
                <a:sym typeface="Poppins"/>
              </a:rPr>
              <a:t>Domain : Insurance Analytics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5583893" y="0"/>
            <a:ext cx="0" cy="10321060"/>
          </a:xfrm>
          <a:prstGeom prst="line">
            <a:avLst/>
          </a:prstGeom>
          <a:ln w="9525" cap="rnd">
            <a:solidFill>
              <a:srgbClr val="F4F4F4"/>
            </a:solidFill>
            <a:prstDash val="solid"/>
            <a:headEnd type="none" w="sm" len="sm"/>
            <a:tailEnd type="none" w="sm" len="sm"/>
          </a:ln>
        </p:spPr>
      </p:sp>
      <p:grpSp>
        <p:nvGrpSpPr>
          <p:cNvPr id="3" name="Group 3"/>
          <p:cNvGrpSpPr/>
          <p:nvPr/>
        </p:nvGrpSpPr>
        <p:grpSpPr>
          <a:xfrm>
            <a:off x="6260181" y="470334"/>
            <a:ext cx="4382688" cy="1036980"/>
            <a:chOff x="0" y="-39433"/>
            <a:chExt cx="1154288" cy="273114"/>
          </a:xfrm>
        </p:grpSpPr>
        <p:sp>
          <p:nvSpPr>
            <p:cNvPr id="4" name="Freeform 4"/>
            <p:cNvSpPr/>
            <p:nvPr/>
          </p:nvSpPr>
          <p:spPr>
            <a:xfrm>
              <a:off x="0" y="0"/>
              <a:ext cx="1146565" cy="196914"/>
            </a:xfrm>
            <a:custGeom>
              <a:avLst/>
              <a:gdLst/>
              <a:ahLst/>
              <a:cxnLst/>
              <a:rect l="l" t="t" r="r" b="b"/>
              <a:pathLst>
                <a:path w="1146565" h="196914">
                  <a:moveTo>
                    <a:pt x="98457" y="0"/>
                  </a:moveTo>
                  <a:lnTo>
                    <a:pt x="1048108" y="0"/>
                  </a:lnTo>
                  <a:cubicBezTo>
                    <a:pt x="1102484" y="0"/>
                    <a:pt x="1146565" y="44081"/>
                    <a:pt x="1146565" y="98457"/>
                  </a:cubicBezTo>
                  <a:lnTo>
                    <a:pt x="1146565" y="98457"/>
                  </a:lnTo>
                  <a:cubicBezTo>
                    <a:pt x="1146565" y="124570"/>
                    <a:pt x="1136192" y="149612"/>
                    <a:pt x="1117728" y="168077"/>
                  </a:cubicBezTo>
                  <a:cubicBezTo>
                    <a:pt x="1099264" y="186541"/>
                    <a:pt x="1074221" y="196914"/>
                    <a:pt x="1048108" y="196914"/>
                  </a:cubicBezTo>
                  <a:lnTo>
                    <a:pt x="98457" y="196914"/>
                  </a:lnTo>
                  <a:cubicBezTo>
                    <a:pt x="44081" y="196914"/>
                    <a:pt x="0" y="152833"/>
                    <a:pt x="0" y="98457"/>
                  </a:cubicBezTo>
                  <a:lnTo>
                    <a:pt x="0" y="98457"/>
                  </a:lnTo>
                  <a:cubicBezTo>
                    <a:pt x="0" y="44081"/>
                    <a:pt x="44081" y="0"/>
                    <a:pt x="98457"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5" name="TextBox 5"/>
            <p:cNvSpPr txBox="1"/>
            <p:nvPr/>
          </p:nvSpPr>
          <p:spPr>
            <a:xfrm>
              <a:off x="7723" y="-39433"/>
              <a:ext cx="1146565" cy="273114"/>
            </a:xfrm>
            <a:prstGeom prst="rect">
              <a:avLst/>
            </a:prstGeom>
          </p:spPr>
          <p:txBody>
            <a:bodyPr lIns="50800" tIns="50800" rIns="50800" bIns="50800" rtlCol="0" anchor="ctr"/>
            <a:lstStyle/>
            <a:p>
              <a:pPr algn="ctr">
                <a:lnSpc>
                  <a:spcPts val="3530"/>
                </a:lnSpc>
              </a:pPr>
              <a:r>
                <a:rPr lang="en-US" sz="2521" b="1" spc="52" dirty="0">
                  <a:solidFill>
                    <a:srgbClr val="F4F4F4"/>
                  </a:solidFill>
                  <a:latin typeface="Poppins Medium"/>
                  <a:ea typeface="Poppins Medium"/>
                  <a:cs typeface="Poppins Medium"/>
                  <a:sym typeface="Poppins Medium"/>
                </a:rPr>
                <a:t>PROJECT INTRODUCTION</a:t>
              </a:r>
            </a:p>
          </p:txBody>
        </p:sp>
      </p:grpSp>
      <p:grpSp>
        <p:nvGrpSpPr>
          <p:cNvPr id="6" name="Group 6"/>
          <p:cNvGrpSpPr/>
          <p:nvPr/>
        </p:nvGrpSpPr>
        <p:grpSpPr>
          <a:xfrm>
            <a:off x="6261370" y="1826882"/>
            <a:ext cx="4352176" cy="1113180"/>
            <a:chOff x="0" y="-50043"/>
            <a:chExt cx="1146252" cy="293183"/>
          </a:xfrm>
        </p:grpSpPr>
        <p:sp>
          <p:nvSpPr>
            <p:cNvPr id="7" name="Freeform 7"/>
            <p:cNvSpPr/>
            <p:nvPr/>
          </p:nvSpPr>
          <p:spPr>
            <a:xfrm>
              <a:off x="0" y="0"/>
              <a:ext cx="1146252" cy="216983"/>
            </a:xfrm>
            <a:custGeom>
              <a:avLst/>
              <a:gdLst/>
              <a:ahLst/>
              <a:cxnLst/>
              <a:rect l="l" t="t" r="r" b="b"/>
              <a:pathLst>
                <a:path w="1146252" h="216983">
                  <a:moveTo>
                    <a:pt x="108492" y="0"/>
                  </a:moveTo>
                  <a:lnTo>
                    <a:pt x="1037760" y="0"/>
                  </a:lnTo>
                  <a:cubicBezTo>
                    <a:pt x="1097679" y="0"/>
                    <a:pt x="1146252" y="48573"/>
                    <a:pt x="1146252" y="108492"/>
                  </a:cubicBezTo>
                  <a:lnTo>
                    <a:pt x="1146252" y="108492"/>
                  </a:lnTo>
                  <a:cubicBezTo>
                    <a:pt x="1146252" y="168410"/>
                    <a:pt x="1097679" y="216983"/>
                    <a:pt x="1037760" y="216983"/>
                  </a:cubicBezTo>
                  <a:lnTo>
                    <a:pt x="108492" y="216983"/>
                  </a:lnTo>
                  <a:cubicBezTo>
                    <a:pt x="48573" y="216983"/>
                    <a:pt x="0" y="168410"/>
                    <a:pt x="0" y="108492"/>
                  </a:cubicBezTo>
                  <a:lnTo>
                    <a:pt x="0" y="108492"/>
                  </a:lnTo>
                  <a:cubicBezTo>
                    <a:pt x="0" y="48573"/>
                    <a:pt x="48573" y="0"/>
                    <a:pt x="108492"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8" name="TextBox 8"/>
            <p:cNvSpPr txBox="1"/>
            <p:nvPr/>
          </p:nvSpPr>
          <p:spPr>
            <a:xfrm>
              <a:off x="0" y="-50043"/>
              <a:ext cx="1146252" cy="293183"/>
            </a:xfrm>
            <a:prstGeom prst="rect">
              <a:avLst/>
            </a:prstGeom>
          </p:spPr>
          <p:txBody>
            <a:bodyPr lIns="50800" tIns="50800" rIns="50800" bIns="50800" rtlCol="0" anchor="ctr"/>
            <a:lstStyle/>
            <a:p>
              <a:pPr marL="0" lvl="0" indent="0" algn="ctr">
                <a:lnSpc>
                  <a:spcPts val="3530"/>
                </a:lnSpc>
                <a:spcBef>
                  <a:spcPct val="0"/>
                </a:spcBef>
              </a:pPr>
              <a:r>
                <a:rPr lang="en-US" sz="2521" b="1" u="none" strike="noStrike" spc="52" dirty="0">
                  <a:solidFill>
                    <a:srgbClr val="F4F4F4"/>
                  </a:solidFill>
                  <a:latin typeface="Poppins Medium"/>
                  <a:ea typeface="Poppins Medium"/>
                  <a:cs typeface="Poppins Medium"/>
                  <a:sym typeface="Poppins Medium"/>
                </a:rPr>
                <a:t>PROJECT GOAL</a:t>
              </a:r>
            </a:p>
          </p:txBody>
        </p:sp>
      </p:grpSp>
      <p:grpSp>
        <p:nvGrpSpPr>
          <p:cNvPr id="9" name="Group 9"/>
          <p:cNvGrpSpPr/>
          <p:nvPr/>
        </p:nvGrpSpPr>
        <p:grpSpPr>
          <a:xfrm>
            <a:off x="6260181" y="3342960"/>
            <a:ext cx="4382688" cy="1113180"/>
            <a:chOff x="0" y="-43056"/>
            <a:chExt cx="1154288" cy="293183"/>
          </a:xfrm>
        </p:grpSpPr>
        <p:sp>
          <p:nvSpPr>
            <p:cNvPr id="10" name="Freeform 10"/>
            <p:cNvSpPr/>
            <p:nvPr/>
          </p:nvSpPr>
          <p:spPr>
            <a:xfrm>
              <a:off x="0" y="0"/>
              <a:ext cx="1146565" cy="216983"/>
            </a:xfrm>
            <a:custGeom>
              <a:avLst/>
              <a:gdLst/>
              <a:ahLst/>
              <a:cxnLst/>
              <a:rect l="l" t="t" r="r" b="b"/>
              <a:pathLst>
                <a:path w="1146565" h="216983">
                  <a:moveTo>
                    <a:pt x="108492" y="0"/>
                  </a:moveTo>
                  <a:lnTo>
                    <a:pt x="1038074" y="0"/>
                  </a:lnTo>
                  <a:cubicBezTo>
                    <a:pt x="1097992" y="0"/>
                    <a:pt x="1146565" y="48573"/>
                    <a:pt x="1146565" y="108492"/>
                  </a:cubicBezTo>
                  <a:lnTo>
                    <a:pt x="1146565" y="108492"/>
                  </a:lnTo>
                  <a:cubicBezTo>
                    <a:pt x="1146565" y="168410"/>
                    <a:pt x="1097992" y="216983"/>
                    <a:pt x="1038074" y="216983"/>
                  </a:cubicBezTo>
                  <a:lnTo>
                    <a:pt x="108492" y="216983"/>
                  </a:lnTo>
                  <a:cubicBezTo>
                    <a:pt x="48573" y="216983"/>
                    <a:pt x="0" y="168410"/>
                    <a:pt x="0" y="108492"/>
                  </a:cubicBezTo>
                  <a:lnTo>
                    <a:pt x="0" y="108492"/>
                  </a:lnTo>
                  <a:cubicBezTo>
                    <a:pt x="0" y="48573"/>
                    <a:pt x="48573" y="0"/>
                    <a:pt x="108492"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11" name="TextBox 11"/>
            <p:cNvSpPr txBox="1"/>
            <p:nvPr/>
          </p:nvSpPr>
          <p:spPr>
            <a:xfrm>
              <a:off x="7723" y="-43056"/>
              <a:ext cx="1146565" cy="293183"/>
            </a:xfrm>
            <a:prstGeom prst="rect">
              <a:avLst/>
            </a:prstGeom>
          </p:spPr>
          <p:txBody>
            <a:bodyPr lIns="50800" tIns="50800" rIns="50800" bIns="50800" rtlCol="0" anchor="ctr"/>
            <a:lstStyle/>
            <a:p>
              <a:pPr marL="0" lvl="0" indent="0" algn="ctr">
                <a:lnSpc>
                  <a:spcPts val="3530"/>
                </a:lnSpc>
                <a:spcBef>
                  <a:spcPct val="0"/>
                </a:spcBef>
              </a:pPr>
              <a:r>
                <a:rPr lang="en-US" sz="2521" b="1" u="none" strike="noStrike" spc="52" dirty="0">
                  <a:solidFill>
                    <a:srgbClr val="F4F4F4"/>
                  </a:solidFill>
                  <a:latin typeface="Poppins Medium"/>
                  <a:ea typeface="Poppins Medium"/>
                  <a:cs typeface="Poppins Medium"/>
                  <a:sym typeface="Poppins Medium"/>
                </a:rPr>
                <a:t>DATA DESCRIPTION</a:t>
              </a:r>
            </a:p>
          </p:txBody>
        </p:sp>
      </p:grpSp>
      <p:grpSp>
        <p:nvGrpSpPr>
          <p:cNvPr id="12" name="Group 12"/>
          <p:cNvGrpSpPr/>
          <p:nvPr/>
        </p:nvGrpSpPr>
        <p:grpSpPr>
          <a:xfrm>
            <a:off x="6214904" y="4666222"/>
            <a:ext cx="4398642" cy="1113180"/>
            <a:chOff x="0" y="-57354"/>
            <a:chExt cx="1158490" cy="293183"/>
          </a:xfrm>
        </p:grpSpPr>
        <p:sp>
          <p:nvSpPr>
            <p:cNvPr id="13" name="Freeform 13"/>
            <p:cNvSpPr/>
            <p:nvPr/>
          </p:nvSpPr>
          <p:spPr>
            <a:xfrm>
              <a:off x="0" y="0"/>
              <a:ext cx="1158490" cy="216983"/>
            </a:xfrm>
            <a:custGeom>
              <a:avLst/>
              <a:gdLst/>
              <a:ahLst/>
              <a:cxnLst/>
              <a:rect l="l" t="t" r="r" b="b"/>
              <a:pathLst>
                <a:path w="1158490" h="216983">
                  <a:moveTo>
                    <a:pt x="108492" y="0"/>
                  </a:moveTo>
                  <a:lnTo>
                    <a:pt x="1049999" y="0"/>
                  </a:lnTo>
                  <a:cubicBezTo>
                    <a:pt x="1109917" y="0"/>
                    <a:pt x="1158490" y="48573"/>
                    <a:pt x="1158490" y="108492"/>
                  </a:cubicBezTo>
                  <a:lnTo>
                    <a:pt x="1158490" y="108492"/>
                  </a:lnTo>
                  <a:cubicBezTo>
                    <a:pt x="1158490" y="168410"/>
                    <a:pt x="1109917" y="216983"/>
                    <a:pt x="1049999" y="216983"/>
                  </a:cubicBezTo>
                  <a:lnTo>
                    <a:pt x="108492" y="216983"/>
                  </a:lnTo>
                  <a:cubicBezTo>
                    <a:pt x="48573" y="216983"/>
                    <a:pt x="0" y="168410"/>
                    <a:pt x="0" y="108492"/>
                  </a:cubicBezTo>
                  <a:lnTo>
                    <a:pt x="0" y="108492"/>
                  </a:lnTo>
                  <a:cubicBezTo>
                    <a:pt x="0" y="48573"/>
                    <a:pt x="48573" y="0"/>
                    <a:pt x="108492"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14" name="TextBox 14"/>
            <p:cNvSpPr txBox="1"/>
            <p:nvPr/>
          </p:nvSpPr>
          <p:spPr>
            <a:xfrm>
              <a:off x="0" y="-57354"/>
              <a:ext cx="1158490" cy="293183"/>
            </a:xfrm>
            <a:prstGeom prst="rect">
              <a:avLst/>
            </a:prstGeom>
          </p:spPr>
          <p:txBody>
            <a:bodyPr lIns="50800" tIns="50800" rIns="50800" bIns="50800" rtlCol="0" anchor="ctr"/>
            <a:lstStyle/>
            <a:p>
              <a:pPr algn="ctr">
                <a:lnSpc>
                  <a:spcPts val="3530"/>
                </a:lnSpc>
              </a:pPr>
              <a:r>
                <a:rPr lang="en-US" sz="2521" b="1" spc="52" dirty="0">
                  <a:solidFill>
                    <a:srgbClr val="F4F4F4"/>
                  </a:solidFill>
                  <a:latin typeface="Poppins Medium"/>
                  <a:ea typeface="Poppins Medium"/>
                  <a:cs typeface="Poppins Medium"/>
                  <a:sym typeface="Poppins Medium"/>
                </a:rPr>
                <a:t>MAIN KPI ANALYSIS</a:t>
              </a:r>
            </a:p>
          </p:txBody>
        </p:sp>
      </p:grpSp>
      <p:grpSp>
        <p:nvGrpSpPr>
          <p:cNvPr id="15" name="Group 15"/>
          <p:cNvGrpSpPr/>
          <p:nvPr/>
        </p:nvGrpSpPr>
        <p:grpSpPr>
          <a:xfrm>
            <a:off x="6261367" y="6053891"/>
            <a:ext cx="4352180" cy="1113180"/>
            <a:chOff x="-1" y="-36985"/>
            <a:chExt cx="1146253" cy="293183"/>
          </a:xfrm>
        </p:grpSpPr>
        <p:sp>
          <p:nvSpPr>
            <p:cNvPr id="16" name="Freeform 16"/>
            <p:cNvSpPr/>
            <p:nvPr/>
          </p:nvSpPr>
          <p:spPr>
            <a:xfrm>
              <a:off x="0" y="0"/>
              <a:ext cx="1146252" cy="216983"/>
            </a:xfrm>
            <a:custGeom>
              <a:avLst/>
              <a:gdLst/>
              <a:ahLst/>
              <a:cxnLst/>
              <a:rect l="l" t="t" r="r" b="b"/>
              <a:pathLst>
                <a:path w="1146252" h="216983">
                  <a:moveTo>
                    <a:pt x="108492" y="0"/>
                  </a:moveTo>
                  <a:lnTo>
                    <a:pt x="1037760" y="0"/>
                  </a:lnTo>
                  <a:cubicBezTo>
                    <a:pt x="1097679" y="0"/>
                    <a:pt x="1146252" y="48573"/>
                    <a:pt x="1146252" y="108492"/>
                  </a:cubicBezTo>
                  <a:lnTo>
                    <a:pt x="1146252" y="108492"/>
                  </a:lnTo>
                  <a:cubicBezTo>
                    <a:pt x="1146252" y="168410"/>
                    <a:pt x="1097679" y="216983"/>
                    <a:pt x="1037760" y="216983"/>
                  </a:cubicBezTo>
                  <a:lnTo>
                    <a:pt x="108492" y="216983"/>
                  </a:lnTo>
                  <a:cubicBezTo>
                    <a:pt x="48573" y="216983"/>
                    <a:pt x="0" y="168410"/>
                    <a:pt x="0" y="108492"/>
                  </a:cubicBezTo>
                  <a:lnTo>
                    <a:pt x="0" y="108492"/>
                  </a:lnTo>
                  <a:cubicBezTo>
                    <a:pt x="0" y="48573"/>
                    <a:pt x="48573" y="0"/>
                    <a:pt x="108492"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17" name="TextBox 17"/>
            <p:cNvSpPr txBox="1"/>
            <p:nvPr/>
          </p:nvSpPr>
          <p:spPr>
            <a:xfrm>
              <a:off x="-1" y="-36985"/>
              <a:ext cx="1146252" cy="293183"/>
            </a:xfrm>
            <a:prstGeom prst="rect">
              <a:avLst/>
            </a:prstGeom>
          </p:spPr>
          <p:txBody>
            <a:bodyPr lIns="50800" tIns="50800" rIns="50800" bIns="50800" rtlCol="0" anchor="ctr"/>
            <a:lstStyle/>
            <a:p>
              <a:pPr algn="ctr">
                <a:lnSpc>
                  <a:spcPts val="3530"/>
                </a:lnSpc>
              </a:pPr>
              <a:r>
                <a:rPr lang="en-US" sz="2521" b="1" spc="52" dirty="0">
                  <a:solidFill>
                    <a:srgbClr val="F4F4F4"/>
                  </a:solidFill>
                  <a:latin typeface="Poppins Medium"/>
                  <a:ea typeface="Poppins Medium"/>
                  <a:cs typeface="Poppins Medium"/>
                  <a:sym typeface="Poppins Medium"/>
                </a:rPr>
                <a:t>DASHBOARD</a:t>
              </a:r>
            </a:p>
          </p:txBody>
        </p:sp>
      </p:grpSp>
      <p:grpSp>
        <p:nvGrpSpPr>
          <p:cNvPr id="18" name="Group 18"/>
          <p:cNvGrpSpPr/>
          <p:nvPr/>
        </p:nvGrpSpPr>
        <p:grpSpPr>
          <a:xfrm>
            <a:off x="5177428" y="665655"/>
            <a:ext cx="812101" cy="81210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ln w="9525" cap="sq">
              <a:solidFill>
                <a:srgbClr val="F4F4F4"/>
              </a:solidFill>
              <a:prstDash val="solid"/>
              <a:miter/>
            </a:ln>
          </p:spPr>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3110"/>
                </a:lnSpc>
              </a:pPr>
              <a:r>
                <a:rPr lang="en-US" sz="2221" b="1" spc="46">
                  <a:solidFill>
                    <a:srgbClr val="FFFFFF"/>
                  </a:solidFill>
                  <a:latin typeface="Poppins Medium"/>
                  <a:ea typeface="Poppins Medium"/>
                  <a:cs typeface="Poppins Medium"/>
                  <a:sym typeface="Poppins Medium"/>
                </a:rPr>
                <a:t>1</a:t>
              </a:r>
            </a:p>
          </p:txBody>
        </p:sp>
      </p:grpSp>
      <p:grpSp>
        <p:nvGrpSpPr>
          <p:cNvPr id="21" name="Group 21"/>
          <p:cNvGrpSpPr/>
          <p:nvPr/>
        </p:nvGrpSpPr>
        <p:grpSpPr>
          <a:xfrm>
            <a:off x="5177428" y="2024940"/>
            <a:ext cx="812101" cy="81210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ln w="9525" cap="sq">
              <a:solidFill>
                <a:srgbClr val="F4F4F4"/>
              </a:solidFill>
              <a:prstDash val="solid"/>
              <a:miter/>
            </a:ln>
          </p:spPr>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3108"/>
                </a:lnSpc>
              </a:pPr>
              <a:r>
                <a:rPr lang="en-US" sz="2220" b="1" spc="46">
                  <a:solidFill>
                    <a:srgbClr val="FFFFFF"/>
                  </a:solidFill>
                  <a:latin typeface="Poppins Medium"/>
                  <a:ea typeface="Poppins Medium"/>
                  <a:cs typeface="Poppins Medium"/>
                  <a:sym typeface="Poppins Medium"/>
                </a:rPr>
                <a:t>2</a:t>
              </a:r>
            </a:p>
          </p:txBody>
        </p:sp>
      </p:grpSp>
      <p:grpSp>
        <p:nvGrpSpPr>
          <p:cNvPr id="24" name="Group 24"/>
          <p:cNvGrpSpPr/>
          <p:nvPr/>
        </p:nvGrpSpPr>
        <p:grpSpPr>
          <a:xfrm>
            <a:off x="5177428" y="3392711"/>
            <a:ext cx="812101" cy="81210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ln w="9525" cap="sq">
              <a:solidFill>
                <a:srgbClr val="F4F4F4"/>
              </a:solidFill>
              <a:prstDash val="solid"/>
              <a:miter/>
            </a:ln>
          </p:spPr>
        </p:sp>
        <p:sp>
          <p:nvSpPr>
            <p:cNvPr id="26" name="TextBox 26"/>
            <p:cNvSpPr txBox="1"/>
            <p:nvPr/>
          </p:nvSpPr>
          <p:spPr>
            <a:xfrm>
              <a:off x="76200" y="9525"/>
              <a:ext cx="660400" cy="727075"/>
            </a:xfrm>
            <a:prstGeom prst="rect">
              <a:avLst/>
            </a:prstGeom>
          </p:spPr>
          <p:txBody>
            <a:bodyPr lIns="50800" tIns="50800" rIns="50800" bIns="50800" rtlCol="0" anchor="ctr"/>
            <a:lstStyle/>
            <a:p>
              <a:pPr algn="ctr">
                <a:lnSpc>
                  <a:spcPts val="3108"/>
                </a:lnSpc>
              </a:pPr>
              <a:r>
                <a:rPr lang="en-US" sz="2220" b="1" spc="46">
                  <a:solidFill>
                    <a:srgbClr val="FFFFFF"/>
                  </a:solidFill>
                  <a:latin typeface="Poppins Medium"/>
                  <a:ea typeface="Poppins Medium"/>
                  <a:cs typeface="Poppins Medium"/>
                  <a:sym typeface="Poppins Medium"/>
                </a:rPr>
                <a:t>3</a:t>
              </a:r>
            </a:p>
          </p:txBody>
        </p:sp>
      </p:grpSp>
      <p:grpSp>
        <p:nvGrpSpPr>
          <p:cNvPr id="27" name="Group 27"/>
          <p:cNvGrpSpPr/>
          <p:nvPr/>
        </p:nvGrpSpPr>
        <p:grpSpPr>
          <a:xfrm>
            <a:off x="5177428" y="4883988"/>
            <a:ext cx="812101" cy="8121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ln w="9525" cap="sq">
              <a:solidFill>
                <a:srgbClr val="F4F4F4"/>
              </a:solidFill>
              <a:prstDash val="solid"/>
              <a:miter/>
            </a:ln>
          </p:spPr>
        </p:sp>
        <p:sp>
          <p:nvSpPr>
            <p:cNvPr id="29" name="TextBox 29"/>
            <p:cNvSpPr txBox="1"/>
            <p:nvPr/>
          </p:nvSpPr>
          <p:spPr>
            <a:xfrm>
              <a:off x="76200" y="9525"/>
              <a:ext cx="660400" cy="727075"/>
            </a:xfrm>
            <a:prstGeom prst="rect">
              <a:avLst/>
            </a:prstGeom>
          </p:spPr>
          <p:txBody>
            <a:bodyPr lIns="50800" tIns="50800" rIns="50800" bIns="50800" rtlCol="0" anchor="ctr"/>
            <a:lstStyle/>
            <a:p>
              <a:pPr algn="ctr">
                <a:lnSpc>
                  <a:spcPts val="3108"/>
                </a:lnSpc>
              </a:pPr>
              <a:r>
                <a:rPr lang="en-US" sz="2220" b="1" spc="46">
                  <a:solidFill>
                    <a:srgbClr val="FFFFFF"/>
                  </a:solidFill>
                  <a:latin typeface="Poppins Medium"/>
                  <a:ea typeface="Poppins Medium"/>
                  <a:cs typeface="Poppins Medium"/>
                  <a:sym typeface="Poppins Medium"/>
                </a:rPr>
                <a:t>4</a:t>
              </a:r>
            </a:p>
          </p:txBody>
        </p:sp>
      </p:grpSp>
      <p:grpSp>
        <p:nvGrpSpPr>
          <p:cNvPr id="30" name="Group 30"/>
          <p:cNvGrpSpPr/>
          <p:nvPr/>
        </p:nvGrpSpPr>
        <p:grpSpPr>
          <a:xfrm>
            <a:off x="5177843" y="6277876"/>
            <a:ext cx="812101" cy="81210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ln w="9525" cap="sq">
              <a:solidFill>
                <a:srgbClr val="F4F4F4"/>
              </a:solidFill>
              <a:prstDash val="solid"/>
              <a:miter/>
            </a:ln>
          </p:spPr>
        </p:sp>
        <p:sp>
          <p:nvSpPr>
            <p:cNvPr id="32" name="TextBox 32"/>
            <p:cNvSpPr txBox="1"/>
            <p:nvPr/>
          </p:nvSpPr>
          <p:spPr>
            <a:xfrm>
              <a:off x="76200" y="9525"/>
              <a:ext cx="660400" cy="727075"/>
            </a:xfrm>
            <a:prstGeom prst="rect">
              <a:avLst/>
            </a:prstGeom>
          </p:spPr>
          <p:txBody>
            <a:bodyPr lIns="50800" tIns="50800" rIns="50800" bIns="50800" rtlCol="0" anchor="ctr"/>
            <a:lstStyle/>
            <a:p>
              <a:pPr algn="ctr">
                <a:lnSpc>
                  <a:spcPts val="3108"/>
                </a:lnSpc>
              </a:pPr>
              <a:r>
                <a:rPr lang="en-US" sz="2220" b="1" spc="46">
                  <a:solidFill>
                    <a:srgbClr val="FFFFFF"/>
                  </a:solidFill>
                  <a:latin typeface="Poppins Medium"/>
                  <a:ea typeface="Poppins Medium"/>
                  <a:cs typeface="Poppins Medium"/>
                  <a:sym typeface="Poppins Medium"/>
                </a:rPr>
                <a:t>5</a:t>
              </a:r>
            </a:p>
          </p:txBody>
        </p:sp>
      </p:grpSp>
      <p:sp>
        <p:nvSpPr>
          <p:cNvPr id="33" name="AutoShape 33"/>
          <p:cNvSpPr/>
          <p:nvPr/>
        </p:nvSpPr>
        <p:spPr>
          <a:xfrm flipV="1">
            <a:off x="10613546" y="3506438"/>
            <a:ext cx="2742591" cy="3099810"/>
          </a:xfrm>
          <a:prstGeom prst="line">
            <a:avLst/>
          </a:prstGeom>
          <a:ln w="9525" cap="rnd">
            <a:solidFill>
              <a:srgbClr val="F4F4F4"/>
            </a:solidFill>
            <a:prstDash val="solid"/>
            <a:headEnd type="none" w="sm" len="sm"/>
            <a:tailEnd type="triangle" w="lg" len="med"/>
          </a:ln>
        </p:spPr>
      </p:sp>
      <p:grpSp>
        <p:nvGrpSpPr>
          <p:cNvPr id="34" name="Group 34"/>
          <p:cNvGrpSpPr/>
          <p:nvPr/>
        </p:nvGrpSpPr>
        <p:grpSpPr>
          <a:xfrm>
            <a:off x="13356138" y="2930021"/>
            <a:ext cx="4354278" cy="1113180"/>
            <a:chOff x="0" y="-43322"/>
            <a:chExt cx="1146806" cy="293183"/>
          </a:xfrm>
        </p:grpSpPr>
        <p:sp>
          <p:nvSpPr>
            <p:cNvPr id="35" name="Freeform 35"/>
            <p:cNvSpPr/>
            <p:nvPr/>
          </p:nvSpPr>
          <p:spPr>
            <a:xfrm>
              <a:off x="0" y="0"/>
              <a:ext cx="1146806" cy="216983"/>
            </a:xfrm>
            <a:custGeom>
              <a:avLst/>
              <a:gdLst/>
              <a:ahLst/>
              <a:cxnLst/>
              <a:rect l="l" t="t" r="r" b="b"/>
              <a:pathLst>
                <a:path w="1146806" h="216983">
                  <a:moveTo>
                    <a:pt x="108492" y="0"/>
                  </a:moveTo>
                  <a:lnTo>
                    <a:pt x="1038314" y="0"/>
                  </a:lnTo>
                  <a:cubicBezTo>
                    <a:pt x="1098232" y="0"/>
                    <a:pt x="1146806" y="48573"/>
                    <a:pt x="1146806" y="108492"/>
                  </a:cubicBezTo>
                  <a:lnTo>
                    <a:pt x="1146806" y="108492"/>
                  </a:lnTo>
                  <a:cubicBezTo>
                    <a:pt x="1146806" y="168410"/>
                    <a:pt x="1098232" y="216983"/>
                    <a:pt x="1038314" y="216983"/>
                  </a:cubicBezTo>
                  <a:lnTo>
                    <a:pt x="108492" y="216983"/>
                  </a:lnTo>
                  <a:cubicBezTo>
                    <a:pt x="48573" y="216983"/>
                    <a:pt x="0" y="168410"/>
                    <a:pt x="0" y="108492"/>
                  </a:cubicBezTo>
                  <a:lnTo>
                    <a:pt x="0" y="108492"/>
                  </a:lnTo>
                  <a:cubicBezTo>
                    <a:pt x="0" y="48573"/>
                    <a:pt x="48573" y="0"/>
                    <a:pt x="108492"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36" name="TextBox 36"/>
            <p:cNvSpPr txBox="1"/>
            <p:nvPr/>
          </p:nvSpPr>
          <p:spPr>
            <a:xfrm>
              <a:off x="0" y="-43322"/>
              <a:ext cx="1146806" cy="293183"/>
            </a:xfrm>
            <a:prstGeom prst="rect">
              <a:avLst/>
            </a:prstGeom>
          </p:spPr>
          <p:txBody>
            <a:bodyPr lIns="50800" tIns="50800" rIns="50800" bIns="50800" rtlCol="0" anchor="ctr"/>
            <a:lstStyle/>
            <a:p>
              <a:pPr algn="ctr">
                <a:lnSpc>
                  <a:spcPts val="3530"/>
                </a:lnSpc>
              </a:pPr>
              <a:r>
                <a:rPr lang="en-US" sz="2521" b="1" spc="52" dirty="0">
                  <a:solidFill>
                    <a:srgbClr val="F4F4F4"/>
                  </a:solidFill>
                  <a:latin typeface="Poppins Medium"/>
                  <a:ea typeface="Poppins Medium"/>
                  <a:cs typeface="Poppins Medium"/>
                  <a:sym typeface="Poppins Medium"/>
                </a:rPr>
                <a:t>MICROSOFT EXCEL</a:t>
              </a:r>
            </a:p>
          </p:txBody>
        </p:sp>
      </p:grpSp>
      <p:sp>
        <p:nvSpPr>
          <p:cNvPr id="37" name="AutoShape 37"/>
          <p:cNvSpPr/>
          <p:nvPr/>
        </p:nvSpPr>
        <p:spPr>
          <a:xfrm flipV="1">
            <a:off x="10613546" y="5295917"/>
            <a:ext cx="2752960" cy="1310331"/>
          </a:xfrm>
          <a:prstGeom prst="line">
            <a:avLst/>
          </a:prstGeom>
          <a:ln w="9525" cap="rnd">
            <a:solidFill>
              <a:srgbClr val="F4F4F4"/>
            </a:solidFill>
            <a:prstDash val="solid"/>
            <a:headEnd type="none" w="sm" len="sm"/>
            <a:tailEnd type="triangle" w="lg" len="med"/>
          </a:ln>
        </p:spPr>
      </p:sp>
      <p:grpSp>
        <p:nvGrpSpPr>
          <p:cNvPr id="38" name="Group 38"/>
          <p:cNvGrpSpPr/>
          <p:nvPr/>
        </p:nvGrpSpPr>
        <p:grpSpPr>
          <a:xfrm>
            <a:off x="13366507" y="4700139"/>
            <a:ext cx="4343909" cy="1113180"/>
            <a:chOff x="0" y="-48421"/>
            <a:chExt cx="1144075" cy="293183"/>
          </a:xfrm>
        </p:grpSpPr>
        <p:sp>
          <p:nvSpPr>
            <p:cNvPr id="39" name="Freeform 39"/>
            <p:cNvSpPr/>
            <p:nvPr/>
          </p:nvSpPr>
          <p:spPr>
            <a:xfrm>
              <a:off x="0" y="0"/>
              <a:ext cx="1144075" cy="216983"/>
            </a:xfrm>
            <a:custGeom>
              <a:avLst/>
              <a:gdLst/>
              <a:ahLst/>
              <a:cxnLst/>
              <a:rect l="l" t="t" r="r" b="b"/>
              <a:pathLst>
                <a:path w="1144075" h="216983">
                  <a:moveTo>
                    <a:pt x="108492" y="0"/>
                  </a:moveTo>
                  <a:lnTo>
                    <a:pt x="1035583" y="0"/>
                  </a:lnTo>
                  <a:cubicBezTo>
                    <a:pt x="1095501" y="0"/>
                    <a:pt x="1144075" y="48573"/>
                    <a:pt x="1144075" y="108492"/>
                  </a:cubicBezTo>
                  <a:lnTo>
                    <a:pt x="1144075" y="108492"/>
                  </a:lnTo>
                  <a:cubicBezTo>
                    <a:pt x="1144075" y="168410"/>
                    <a:pt x="1095501" y="216983"/>
                    <a:pt x="1035583" y="216983"/>
                  </a:cubicBezTo>
                  <a:lnTo>
                    <a:pt x="108492" y="216983"/>
                  </a:lnTo>
                  <a:cubicBezTo>
                    <a:pt x="48573" y="216983"/>
                    <a:pt x="0" y="168410"/>
                    <a:pt x="0" y="108492"/>
                  </a:cubicBezTo>
                  <a:lnTo>
                    <a:pt x="0" y="108492"/>
                  </a:lnTo>
                  <a:cubicBezTo>
                    <a:pt x="0" y="48573"/>
                    <a:pt x="48573" y="0"/>
                    <a:pt x="108492"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40" name="TextBox 40"/>
            <p:cNvSpPr txBox="1"/>
            <p:nvPr/>
          </p:nvSpPr>
          <p:spPr>
            <a:xfrm>
              <a:off x="0" y="-48421"/>
              <a:ext cx="1144075" cy="293183"/>
            </a:xfrm>
            <a:prstGeom prst="rect">
              <a:avLst/>
            </a:prstGeom>
          </p:spPr>
          <p:txBody>
            <a:bodyPr lIns="50800" tIns="50800" rIns="50800" bIns="50800" rtlCol="0" anchor="ctr"/>
            <a:lstStyle/>
            <a:p>
              <a:pPr algn="ctr">
                <a:lnSpc>
                  <a:spcPts val="3530"/>
                </a:lnSpc>
              </a:pPr>
              <a:r>
                <a:rPr lang="en-US" sz="2521" b="1" spc="52" dirty="0">
                  <a:solidFill>
                    <a:srgbClr val="F4F4F4"/>
                  </a:solidFill>
                  <a:latin typeface="Poppins Medium"/>
                  <a:ea typeface="Poppins Medium"/>
                  <a:cs typeface="Poppins Medium"/>
                  <a:sym typeface="Poppins Medium"/>
                </a:rPr>
                <a:t>MYSQL</a:t>
              </a:r>
            </a:p>
          </p:txBody>
        </p:sp>
      </p:grpSp>
      <p:sp>
        <p:nvSpPr>
          <p:cNvPr id="41" name="AutoShape 41"/>
          <p:cNvSpPr/>
          <p:nvPr/>
        </p:nvSpPr>
        <p:spPr>
          <a:xfrm>
            <a:off x="10613546" y="6606248"/>
            <a:ext cx="2879662" cy="788298"/>
          </a:xfrm>
          <a:prstGeom prst="line">
            <a:avLst/>
          </a:prstGeom>
          <a:ln w="9525" cap="rnd">
            <a:solidFill>
              <a:srgbClr val="F4F4F4"/>
            </a:solidFill>
            <a:prstDash val="solid"/>
            <a:headEnd type="none" w="sm" len="sm"/>
            <a:tailEnd type="triangle" w="lg" len="med"/>
          </a:ln>
        </p:spPr>
      </p:sp>
      <p:grpSp>
        <p:nvGrpSpPr>
          <p:cNvPr id="42" name="Group 42"/>
          <p:cNvGrpSpPr/>
          <p:nvPr/>
        </p:nvGrpSpPr>
        <p:grpSpPr>
          <a:xfrm>
            <a:off x="13493208" y="6798768"/>
            <a:ext cx="4080137" cy="1113180"/>
            <a:chOff x="0" y="-48421"/>
            <a:chExt cx="1074604" cy="293183"/>
          </a:xfrm>
        </p:grpSpPr>
        <p:sp>
          <p:nvSpPr>
            <p:cNvPr id="43" name="Freeform 43"/>
            <p:cNvSpPr/>
            <p:nvPr/>
          </p:nvSpPr>
          <p:spPr>
            <a:xfrm>
              <a:off x="0" y="0"/>
              <a:ext cx="1074604" cy="216983"/>
            </a:xfrm>
            <a:custGeom>
              <a:avLst/>
              <a:gdLst/>
              <a:ahLst/>
              <a:cxnLst/>
              <a:rect l="l" t="t" r="r" b="b"/>
              <a:pathLst>
                <a:path w="1074604" h="216983">
                  <a:moveTo>
                    <a:pt x="108492" y="0"/>
                  </a:moveTo>
                  <a:lnTo>
                    <a:pt x="966112" y="0"/>
                  </a:lnTo>
                  <a:cubicBezTo>
                    <a:pt x="1026031" y="0"/>
                    <a:pt x="1074604" y="48573"/>
                    <a:pt x="1074604" y="108492"/>
                  </a:cubicBezTo>
                  <a:lnTo>
                    <a:pt x="1074604" y="108492"/>
                  </a:lnTo>
                  <a:cubicBezTo>
                    <a:pt x="1074604" y="168410"/>
                    <a:pt x="1026031" y="216983"/>
                    <a:pt x="966112" y="216983"/>
                  </a:cubicBezTo>
                  <a:lnTo>
                    <a:pt x="108492" y="216983"/>
                  </a:lnTo>
                  <a:cubicBezTo>
                    <a:pt x="48573" y="216983"/>
                    <a:pt x="0" y="168410"/>
                    <a:pt x="0" y="108492"/>
                  </a:cubicBezTo>
                  <a:lnTo>
                    <a:pt x="0" y="108492"/>
                  </a:lnTo>
                  <a:cubicBezTo>
                    <a:pt x="0" y="48573"/>
                    <a:pt x="48573" y="0"/>
                    <a:pt x="108492"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44" name="TextBox 44"/>
            <p:cNvSpPr txBox="1"/>
            <p:nvPr/>
          </p:nvSpPr>
          <p:spPr>
            <a:xfrm>
              <a:off x="0" y="-48421"/>
              <a:ext cx="1074604" cy="293183"/>
            </a:xfrm>
            <a:prstGeom prst="rect">
              <a:avLst/>
            </a:prstGeom>
          </p:spPr>
          <p:txBody>
            <a:bodyPr lIns="50800" tIns="50800" rIns="50800" bIns="50800" rtlCol="0" anchor="ctr"/>
            <a:lstStyle/>
            <a:p>
              <a:pPr algn="ctr">
                <a:lnSpc>
                  <a:spcPts val="3530"/>
                </a:lnSpc>
              </a:pPr>
              <a:r>
                <a:rPr lang="en-US" sz="2521" b="1" spc="52" dirty="0">
                  <a:solidFill>
                    <a:srgbClr val="F4F4F4"/>
                  </a:solidFill>
                  <a:latin typeface="Poppins Medium"/>
                  <a:ea typeface="Poppins Medium"/>
                  <a:cs typeface="Poppins Medium"/>
                  <a:sym typeface="Poppins Medium"/>
                </a:rPr>
                <a:t>POWER BI</a:t>
              </a:r>
            </a:p>
          </p:txBody>
        </p:sp>
      </p:grpSp>
      <p:sp>
        <p:nvSpPr>
          <p:cNvPr id="45" name="AutoShape 45"/>
          <p:cNvSpPr/>
          <p:nvPr/>
        </p:nvSpPr>
        <p:spPr>
          <a:xfrm>
            <a:off x="10613546" y="6606248"/>
            <a:ext cx="3016732" cy="2886927"/>
          </a:xfrm>
          <a:prstGeom prst="line">
            <a:avLst/>
          </a:prstGeom>
          <a:ln w="9525" cap="rnd">
            <a:solidFill>
              <a:srgbClr val="F4F4F4"/>
            </a:solidFill>
            <a:prstDash val="solid"/>
            <a:headEnd type="none" w="sm" len="sm"/>
            <a:tailEnd type="triangle" w="lg" len="med"/>
          </a:ln>
        </p:spPr>
      </p:sp>
      <p:grpSp>
        <p:nvGrpSpPr>
          <p:cNvPr id="46" name="Group 46"/>
          <p:cNvGrpSpPr/>
          <p:nvPr/>
        </p:nvGrpSpPr>
        <p:grpSpPr>
          <a:xfrm>
            <a:off x="13630278" y="8897396"/>
            <a:ext cx="4093992" cy="1113180"/>
            <a:chOff x="0" y="-48421"/>
            <a:chExt cx="1078253" cy="293183"/>
          </a:xfrm>
        </p:grpSpPr>
        <p:sp>
          <p:nvSpPr>
            <p:cNvPr id="47" name="Freeform 47"/>
            <p:cNvSpPr/>
            <p:nvPr/>
          </p:nvSpPr>
          <p:spPr>
            <a:xfrm>
              <a:off x="0" y="0"/>
              <a:ext cx="1074604" cy="216983"/>
            </a:xfrm>
            <a:custGeom>
              <a:avLst/>
              <a:gdLst/>
              <a:ahLst/>
              <a:cxnLst/>
              <a:rect l="l" t="t" r="r" b="b"/>
              <a:pathLst>
                <a:path w="1074604" h="216983">
                  <a:moveTo>
                    <a:pt x="108492" y="0"/>
                  </a:moveTo>
                  <a:lnTo>
                    <a:pt x="966112" y="0"/>
                  </a:lnTo>
                  <a:cubicBezTo>
                    <a:pt x="1026031" y="0"/>
                    <a:pt x="1074604" y="48573"/>
                    <a:pt x="1074604" y="108492"/>
                  </a:cubicBezTo>
                  <a:lnTo>
                    <a:pt x="1074604" y="108492"/>
                  </a:lnTo>
                  <a:cubicBezTo>
                    <a:pt x="1074604" y="168410"/>
                    <a:pt x="1026031" y="216983"/>
                    <a:pt x="966112" y="216983"/>
                  </a:cubicBezTo>
                  <a:lnTo>
                    <a:pt x="108492" y="216983"/>
                  </a:lnTo>
                  <a:cubicBezTo>
                    <a:pt x="48573" y="216983"/>
                    <a:pt x="0" y="168410"/>
                    <a:pt x="0" y="108492"/>
                  </a:cubicBezTo>
                  <a:lnTo>
                    <a:pt x="0" y="108492"/>
                  </a:lnTo>
                  <a:cubicBezTo>
                    <a:pt x="0" y="48573"/>
                    <a:pt x="48573" y="0"/>
                    <a:pt x="108492"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48" name="TextBox 48"/>
            <p:cNvSpPr txBox="1"/>
            <p:nvPr/>
          </p:nvSpPr>
          <p:spPr>
            <a:xfrm>
              <a:off x="3649" y="-48421"/>
              <a:ext cx="1074604" cy="293183"/>
            </a:xfrm>
            <a:prstGeom prst="rect">
              <a:avLst/>
            </a:prstGeom>
          </p:spPr>
          <p:txBody>
            <a:bodyPr lIns="50800" tIns="50800" rIns="50800" bIns="50800" rtlCol="0" anchor="ctr"/>
            <a:lstStyle/>
            <a:p>
              <a:pPr algn="ctr">
                <a:lnSpc>
                  <a:spcPts val="3530"/>
                </a:lnSpc>
              </a:pPr>
              <a:r>
                <a:rPr lang="en-US" sz="2521" b="1" spc="52" dirty="0">
                  <a:solidFill>
                    <a:srgbClr val="F4F4F4"/>
                  </a:solidFill>
                  <a:latin typeface="Poppins Medium"/>
                  <a:ea typeface="Poppins Medium"/>
                  <a:cs typeface="Poppins Medium"/>
                  <a:sym typeface="Poppins Medium"/>
                </a:rPr>
                <a:t>TABLEAU</a:t>
              </a:r>
            </a:p>
          </p:txBody>
        </p:sp>
      </p:grpSp>
      <p:sp>
        <p:nvSpPr>
          <p:cNvPr id="49" name="AutoShape 49"/>
          <p:cNvSpPr/>
          <p:nvPr/>
        </p:nvSpPr>
        <p:spPr>
          <a:xfrm flipV="1">
            <a:off x="12160577" y="-17030"/>
            <a:ext cx="0" cy="1494785"/>
          </a:xfrm>
          <a:prstGeom prst="line">
            <a:avLst/>
          </a:prstGeom>
          <a:ln w="9525" cap="rnd">
            <a:solidFill>
              <a:srgbClr val="F4F4F4"/>
            </a:solidFill>
            <a:prstDash val="solid"/>
            <a:headEnd type="none" w="sm" len="sm"/>
            <a:tailEnd type="none" w="sm" len="sm"/>
          </a:ln>
        </p:spPr>
      </p:sp>
      <p:grpSp>
        <p:nvGrpSpPr>
          <p:cNvPr id="50" name="Group 50"/>
          <p:cNvGrpSpPr/>
          <p:nvPr/>
        </p:nvGrpSpPr>
        <p:grpSpPr>
          <a:xfrm>
            <a:off x="6261367" y="7445152"/>
            <a:ext cx="4352180" cy="1113180"/>
            <a:chOff x="-1" y="-51369"/>
            <a:chExt cx="1146253" cy="293183"/>
          </a:xfrm>
        </p:grpSpPr>
        <p:sp>
          <p:nvSpPr>
            <p:cNvPr id="51" name="Freeform 51"/>
            <p:cNvSpPr/>
            <p:nvPr/>
          </p:nvSpPr>
          <p:spPr>
            <a:xfrm>
              <a:off x="0" y="0"/>
              <a:ext cx="1146252" cy="216983"/>
            </a:xfrm>
            <a:custGeom>
              <a:avLst/>
              <a:gdLst/>
              <a:ahLst/>
              <a:cxnLst/>
              <a:rect l="l" t="t" r="r" b="b"/>
              <a:pathLst>
                <a:path w="1146252" h="216983">
                  <a:moveTo>
                    <a:pt x="108492" y="0"/>
                  </a:moveTo>
                  <a:lnTo>
                    <a:pt x="1037760" y="0"/>
                  </a:lnTo>
                  <a:cubicBezTo>
                    <a:pt x="1097679" y="0"/>
                    <a:pt x="1146252" y="48573"/>
                    <a:pt x="1146252" y="108492"/>
                  </a:cubicBezTo>
                  <a:lnTo>
                    <a:pt x="1146252" y="108492"/>
                  </a:lnTo>
                  <a:cubicBezTo>
                    <a:pt x="1146252" y="168410"/>
                    <a:pt x="1097679" y="216983"/>
                    <a:pt x="1037760" y="216983"/>
                  </a:cubicBezTo>
                  <a:lnTo>
                    <a:pt x="108492" y="216983"/>
                  </a:lnTo>
                  <a:cubicBezTo>
                    <a:pt x="48573" y="216983"/>
                    <a:pt x="0" y="168410"/>
                    <a:pt x="0" y="108492"/>
                  </a:cubicBezTo>
                  <a:lnTo>
                    <a:pt x="0" y="108492"/>
                  </a:lnTo>
                  <a:cubicBezTo>
                    <a:pt x="0" y="48573"/>
                    <a:pt x="48573" y="0"/>
                    <a:pt x="108492"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52" name="TextBox 52"/>
            <p:cNvSpPr txBox="1"/>
            <p:nvPr/>
          </p:nvSpPr>
          <p:spPr>
            <a:xfrm>
              <a:off x="-1" y="-51369"/>
              <a:ext cx="1146252" cy="293183"/>
            </a:xfrm>
            <a:prstGeom prst="rect">
              <a:avLst/>
            </a:prstGeom>
          </p:spPr>
          <p:txBody>
            <a:bodyPr lIns="50800" tIns="50800" rIns="50800" bIns="50800" rtlCol="0" anchor="ctr"/>
            <a:lstStyle/>
            <a:p>
              <a:pPr algn="ctr">
                <a:lnSpc>
                  <a:spcPts val="3530"/>
                </a:lnSpc>
              </a:pPr>
              <a:r>
                <a:rPr lang="en-US" sz="2521" b="1" spc="52" dirty="0">
                  <a:solidFill>
                    <a:srgbClr val="F4F4F4"/>
                  </a:solidFill>
                  <a:latin typeface="Poppins Medium"/>
                  <a:ea typeface="Poppins Medium"/>
                  <a:cs typeface="Poppins Medium"/>
                  <a:sym typeface="Poppins Medium"/>
                </a:rPr>
                <a:t>PROJECT OUTCOME</a:t>
              </a:r>
            </a:p>
          </p:txBody>
        </p:sp>
      </p:grpSp>
      <p:grpSp>
        <p:nvGrpSpPr>
          <p:cNvPr id="53" name="Group 53"/>
          <p:cNvGrpSpPr/>
          <p:nvPr/>
        </p:nvGrpSpPr>
        <p:grpSpPr>
          <a:xfrm>
            <a:off x="6261367" y="8873434"/>
            <a:ext cx="4352180" cy="1113180"/>
            <a:chOff x="-1" y="-54732"/>
            <a:chExt cx="1146253" cy="293183"/>
          </a:xfrm>
        </p:grpSpPr>
        <p:sp>
          <p:nvSpPr>
            <p:cNvPr id="54" name="Freeform 54"/>
            <p:cNvSpPr/>
            <p:nvPr/>
          </p:nvSpPr>
          <p:spPr>
            <a:xfrm>
              <a:off x="0" y="0"/>
              <a:ext cx="1146252" cy="216983"/>
            </a:xfrm>
            <a:custGeom>
              <a:avLst/>
              <a:gdLst/>
              <a:ahLst/>
              <a:cxnLst/>
              <a:rect l="l" t="t" r="r" b="b"/>
              <a:pathLst>
                <a:path w="1146252" h="216983">
                  <a:moveTo>
                    <a:pt x="108492" y="0"/>
                  </a:moveTo>
                  <a:lnTo>
                    <a:pt x="1037760" y="0"/>
                  </a:lnTo>
                  <a:cubicBezTo>
                    <a:pt x="1097679" y="0"/>
                    <a:pt x="1146252" y="48573"/>
                    <a:pt x="1146252" y="108492"/>
                  </a:cubicBezTo>
                  <a:lnTo>
                    <a:pt x="1146252" y="108492"/>
                  </a:lnTo>
                  <a:cubicBezTo>
                    <a:pt x="1146252" y="168410"/>
                    <a:pt x="1097679" y="216983"/>
                    <a:pt x="1037760" y="216983"/>
                  </a:cubicBezTo>
                  <a:lnTo>
                    <a:pt x="108492" y="216983"/>
                  </a:lnTo>
                  <a:cubicBezTo>
                    <a:pt x="48573" y="216983"/>
                    <a:pt x="0" y="168410"/>
                    <a:pt x="0" y="108492"/>
                  </a:cubicBezTo>
                  <a:lnTo>
                    <a:pt x="0" y="108492"/>
                  </a:lnTo>
                  <a:cubicBezTo>
                    <a:pt x="0" y="48573"/>
                    <a:pt x="48573" y="0"/>
                    <a:pt x="108492"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55" name="TextBox 55"/>
            <p:cNvSpPr txBox="1"/>
            <p:nvPr/>
          </p:nvSpPr>
          <p:spPr>
            <a:xfrm>
              <a:off x="-1" y="-54732"/>
              <a:ext cx="1146252" cy="293183"/>
            </a:xfrm>
            <a:prstGeom prst="rect">
              <a:avLst/>
            </a:prstGeom>
          </p:spPr>
          <p:txBody>
            <a:bodyPr lIns="50800" tIns="50800" rIns="50800" bIns="50800" rtlCol="0" anchor="ctr"/>
            <a:lstStyle/>
            <a:p>
              <a:pPr algn="ctr">
                <a:lnSpc>
                  <a:spcPts val="3530"/>
                </a:lnSpc>
              </a:pPr>
              <a:r>
                <a:rPr lang="en-US" sz="2521" b="1" spc="52" dirty="0">
                  <a:solidFill>
                    <a:srgbClr val="F4F4F4"/>
                  </a:solidFill>
                  <a:latin typeface="Poppins Medium"/>
                  <a:ea typeface="Poppins Medium"/>
                  <a:cs typeface="Poppins Medium"/>
                  <a:sym typeface="Poppins Medium"/>
                </a:rPr>
                <a:t>CONCLUSION</a:t>
              </a:r>
            </a:p>
          </p:txBody>
        </p:sp>
      </p:grpSp>
      <p:grpSp>
        <p:nvGrpSpPr>
          <p:cNvPr id="56" name="Group 56"/>
          <p:cNvGrpSpPr/>
          <p:nvPr/>
        </p:nvGrpSpPr>
        <p:grpSpPr>
          <a:xfrm>
            <a:off x="5177428" y="7651951"/>
            <a:ext cx="812101" cy="812101"/>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ln w="9525" cap="sq">
              <a:solidFill>
                <a:srgbClr val="F4F4F4"/>
              </a:solidFill>
              <a:prstDash val="solid"/>
              <a:miter/>
            </a:ln>
          </p:spPr>
        </p:sp>
        <p:sp>
          <p:nvSpPr>
            <p:cNvPr id="58" name="TextBox 58"/>
            <p:cNvSpPr txBox="1"/>
            <p:nvPr/>
          </p:nvSpPr>
          <p:spPr>
            <a:xfrm>
              <a:off x="76200" y="9525"/>
              <a:ext cx="660400" cy="727075"/>
            </a:xfrm>
            <a:prstGeom prst="rect">
              <a:avLst/>
            </a:prstGeom>
          </p:spPr>
          <p:txBody>
            <a:bodyPr lIns="50800" tIns="50800" rIns="50800" bIns="50800" rtlCol="0" anchor="ctr"/>
            <a:lstStyle/>
            <a:p>
              <a:pPr algn="ctr">
                <a:lnSpc>
                  <a:spcPts val="3110"/>
                </a:lnSpc>
              </a:pPr>
              <a:r>
                <a:rPr lang="en-US" sz="2221" b="1" spc="46">
                  <a:solidFill>
                    <a:srgbClr val="FFFFFF"/>
                  </a:solidFill>
                  <a:latin typeface="Poppins Medium"/>
                  <a:ea typeface="Poppins Medium"/>
                  <a:cs typeface="Poppins Medium"/>
                  <a:sym typeface="Poppins Medium"/>
                </a:rPr>
                <a:t>6</a:t>
              </a:r>
            </a:p>
          </p:txBody>
        </p:sp>
      </p:grpSp>
      <p:grpSp>
        <p:nvGrpSpPr>
          <p:cNvPr id="59" name="Group 59"/>
          <p:cNvGrpSpPr/>
          <p:nvPr/>
        </p:nvGrpSpPr>
        <p:grpSpPr>
          <a:xfrm>
            <a:off x="5177428" y="9023973"/>
            <a:ext cx="812101" cy="812101"/>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ln w="9525" cap="sq">
              <a:solidFill>
                <a:srgbClr val="F4F4F4"/>
              </a:solidFill>
              <a:prstDash val="solid"/>
              <a:miter/>
            </a:ln>
          </p:spPr>
        </p:sp>
        <p:sp>
          <p:nvSpPr>
            <p:cNvPr id="61" name="TextBox 61"/>
            <p:cNvSpPr txBox="1"/>
            <p:nvPr/>
          </p:nvSpPr>
          <p:spPr>
            <a:xfrm>
              <a:off x="76200" y="9525"/>
              <a:ext cx="660400" cy="727075"/>
            </a:xfrm>
            <a:prstGeom prst="rect">
              <a:avLst/>
            </a:prstGeom>
          </p:spPr>
          <p:txBody>
            <a:bodyPr lIns="50800" tIns="50800" rIns="50800" bIns="50800" rtlCol="0" anchor="ctr"/>
            <a:lstStyle/>
            <a:p>
              <a:pPr algn="ctr">
                <a:lnSpc>
                  <a:spcPts val="3108"/>
                </a:lnSpc>
              </a:pPr>
              <a:r>
                <a:rPr lang="en-US" sz="2220" b="1" spc="46">
                  <a:solidFill>
                    <a:srgbClr val="FFFFFF"/>
                  </a:solidFill>
                  <a:latin typeface="Poppins Medium"/>
                  <a:ea typeface="Poppins Medium"/>
                  <a:cs typeface="Poppins Medium"/>
                  <a:sym typeface="Poppins Medium"/>
                </a:rPr>
                <a:t>7</a:t>
              </a:r>
            </a:p>
          </p:txBody>
        </p:sp>
      </p:grpSp>
      <p:grpSp>
        <p:nvGrpSpPr>
          <p:cNvPr id="62" name="Group 62"/>
          <p:cNvGrpSpPr/>
          <p:nvPr/>
        </p:nvGrpSpPr>
        <p:grpSpPr>
          <a:xfrm>
            <a:off x="11754527" y="665655"/>
            <a:ext cx="812101" cy="812101"/>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ln w="9525" cap="sq">
              <a:solidFill>
                <a:srgbClr val="F4F4F4"/>
              </a:solidFill>
              <a:prstDash val="solid"/>
              <a:miter/>
            </a:ln>
          </p:spPr>
        </p:sp>
        <p:sp>
          <p:nvSpPr>
            <p:cNvPr id="64" name="TextBox 64"/>
            <p:cNvSpPr txBox="1"/>
            <p:nvPr/>
          </p:nvSpPr>
          <p:spPr>
            <a:xfrm>
              <a:off x="76200" y="9525"/>
              <a:ext cx="660400" cy="727075"/>
            </a:xfrm>
            <a:prstGeom prst="rect">
              <a:avLst/>
            </a:prstGeom>
          </p:spPr>
          <p:txBody>
            <a:bodyPr lIns="50800" tIns="50800" rIns="50800" bIns="50800" rtlCol="0" anchor="ctr"/>
            <a:lstStyle/>
            <a:p>
              <a:pPr algn="ctr">
                <a:lnSpc>
                  <a:spcPts val="3108"/>
                </a:lnSpc>
              </a:pPr>
              <a:r>
                <a:rPr lang="en-US" sz="2220" b="1" spc="46">
                  <a:solidFill>
                    <a:srgbClr val="FFFFFF"/>
                  </a:solidFill>
                  <a:latin typeface="Poppins Medium"/>
                  <a:ea typeface="Poppins Medium"/>
                  <a:cs typeface="Poppins Medium"/>
                  <a:sym typeface="Poppins Medium"/>
                </a:rPr>
                <a:t>8</a:t>
              </a:r>
            </a:p>
          </p:txBody>
        </p:sp>
      </p:grpSp>
      <p:grpSp>
        <p:nvGrpSpPr>
          <p:cNvPr id="65" name="Group 65"/>
          <p:cNvGrpSpPr/>
          <p:nvPr/>
        </p:nvGrpSpPr>
        <p:grpSpPr>
          <a:xfrm>
            <a:off x="12847547" y="470042"/>
            <a:ext cx="4830629" cy="1082429"/>
            <a:chOff x="-19827" y="-35223"/>
            <a:chExt cx="1272264" cy="285084"/>
          </a:xfrm>
        </p:grpSpPr>
        <p:sp>
          <p:nvSpPr>
            <p:cNvPr id="66" name="Freeform 66"/>
            <p:cNvSpPr/>
            <p:nvPr/>
          </p:nvSpPr>
          <p:spPr>
            <a:xfrm>
              <a:off x="0" y="0"/>
              <a:ext cx="1252437" cy="216983"/>
            </a:xfrm>
            <a:custGeom>
              <a:avLst/>
              <a:gdLst/>
              <a:ahLst/>
              <a:cxnLst/>
              <a:rect l="l" t="t" r="r" b="b"/>
              <a:pathLst>
                <a:path w="1252437" h="216983">
                  <a:moveTo>
                    <a:pt x="108492" y="0"/>
                  </a:moveTo>
                  <a:lnTo>
                    <a:pt x="1143946" y="0"/>
                  </a:lnTo>
                  <a:cubicBezTo>
                    <a:pt x="1203864" y="0"/>
                    <a:pt x="1252437" y="48573"/>
                    <a:pt x="1252437" y="108492"/>
                  </a:cubicBezTo>
                  <a:lnTo>
                    <a:pt x="1252437" y="108492"/>
                  </a:lnTo>
                  <a:cubicBezTo>
                    <a:pt x="1252437" y="168410"/>
                    <a:pt x="1203864" y="216983"/>
                    <a:pt x="1143946" y="216983"/>
                  </a:cubicBezTo>
                  <a:lnTo>
                    <a:pt x="108492" y="216983"/>
                  </a:lnTo>
                  <a:cubicBezTo>
                    <a:pt x="48573" y="216983"/>
                    <a:pt x="0" y="168410"/>
                    <a:pt x="0" y="108492"/>
                  </a:cubicBezTo>
                  <a:lnTo>
                    <a:pt x="0" y="108492"/>
                  </a:lnTo>
                  <a:cubicBezTo>
                    <a:pt x="0" y="48573"/>
                    <a:pt x="48573" y="0"/>
                    <a:pt x="108492" y="0"/>
                  </a:cubicBezTo>
                  <a:close/>
                </a:path>
              </a:pathLst>
            </a:custGeom>
            <a:gradFill rotWithShape="1">
              <a:gsLst>
                <a:gs pos="0">
                  <a:srgbClr val="590E1E">
                    <a:alpha val="100000"/>
                  </a:srgbClr>
                </a:gs>
                <a:gs pos="100000">
                  <a:srgbClr val="000000">
                    <a:alpha val="100000"/>
                  </a:srgbClr>
                </a:gs>
              </a:gsLst>
              <a:lin ang="0"/>
            </a:gradFill>
            <a:ln w="9525" cap="rnd">
              <a:solidFill>
                <a:srgbClr val="F4F4F4"/>
              </a:solidFill>
              <a:prstDash val="solid"/>
              <a:round/>
            </a:ln>
          </p:spPr>
        </p:sp>
        <p:sp>
          <p:nvSpPr>
            <p:cNvPr id="67" name="TextBox 67"/>
            <p:cNvSpPr txBox="1"/>
            <p:nvPr/>
          </p:nvSpPr>
          <p:spPr>
            <a:xfrm>
              <a:off x="-19827" y="-35223"/>
              <a:ext cx="1254952" cy="285084"/>
            </a:xfrm>
            <a:prstGeom prst="rect">
              <a:avLst/>
            </a:prstGeom>
          </p:spPr>
          <p:txBody>
            <a:bodyPr lIns="50800" tIns="50800" rIns="50800" bIns="50800" rtlCol="0" anchor="ctr"/>
            <a:lstStyle/>
            <a:p>
              <a:pPr algn="ctr">
                <a:lnSpc>
                  <a:spcPts val="3530"/>
                </a:lnSpc>
              </a:pPr>
              <a:r>
                <a:rPr lang="en-US" sz="2521" b="1" spc="52" dirty="0">
                  <a:solidFill>
                    <a:srgbClr val="F4F4F4"/>
                  </a:solidFill>
                  <a:latin typeface="Poppins Medium"/>
                  <a:ea typeface="Poppins Medium"/>
                  <a:cs typeface="Poppins Medium"/>
                  <a:sym typeface="Poppins Medium"/>
                </a:rPr>
                <a:t>CLOSURE</a:t>
              </a:r>
            </a:p>
          </p:txBody>
        </p:sp>
      </p:grpSp>
      <p:sp>
        <p:nvSpPr>
          <p:cNvPr id="68" name="Freeform 68"/>
          <p:cNvSpPr/>
          <p:nvPr/>
        </p:nvSpPr>
        <p:spPr>
          <a:xfrm>
            <a:off x="329394" y="2430990"/>
            <a:ext cx="4571810" cy="5040121"/>
          </a:xfrm>
          <a:custGeom>
            <a:avLst/>
            <a:gdLst/>
            <a:ahLst/>
            <a:cxnLst/>
            <a:rect l="l" t="t" r="r" b="b"/>
            <a:pathLst>
              <a:path w="4571810" h="5040121">
                <a:moveTo>
                  <a:pt x="0" y="0"/>
                </a:moveTo>
                <a:lnTo>
                  <a:pt x="4571809" y="0"/>
                </a:lnTo>
                <a:lnTo>
                  <a:pt x="4571809" y="5040121"/>
                </a:lnTo>
                <a:lnTo>
                  <a:pt x="0" y="5040121"/>
                </a:lnTo>
                <a:lnTo>
                  <a:pt x="0" y="0"/>
                </a:lnTo>
                <a:close/>
              </a:path>
            </a:pathLst>
          </a:custGeom>
          <a:blipFill>
            <a:blip r:embed="rId2"/>
            <a:stretch>
              <a:fillRect/>
            </a:stretch>
          </a:blipFill>
        </p:spPr>
      </p:sp>
      <p:sp>
        <p:nvSpPr>
          <p:cNvPr id="69" name="TextBox 69"/>
          <p:cNvSpPr txBox="1"/>
          <p:nvPr/>
        </p:nvSpPr>
        <p:spPr>
          <a:xfrm>
            <a:off x="559675" y="304622"/>
            <a:ext cx="4227228" cy="1063092"/>
          </a:xfrm>
          <a:prstGeom prst="rect">
            <a:avLst/>
          </a:prstGeom>
        </p:spPr>
        <p:txBody>
          <a:bodyPr lIns="0" tIns="0" rIns="0" bIns="0" rtlCol="0" anchor="t">
            <a:spAutoFit/>
          </a:bodyPr>
          <a:lstStyle/>
          <a:p>
            <a:pPr algn="l">
              <a:lnSpc>
                <a:spcPts val="7299"/>
              </a:lnSpc>
            </a:pPr>
            <a:r>
              <a:rPr lang="en-US" sz="7683" b="1" spc="-322">
                <a:solidFill>
                  <a:srgbClr val="F4F4F4"/>
                </a:solidFill>
                <a:latin typeface="Poppins Medium"/>
                <a:ea typeface="Poppins Medium"/>
                <a:cs typeface="Poppins Medium"/>
                <a:sym typeface="Poppins Medium"/>
              </a:rPr>
              <a:t>Agenda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318546" y="1476674"/>
            <a:ext cx="12477250" cy="8273602"/>
          </a:xfrm>
          <a:prstGeom prst="rect">
            <a:avLst/>
          </a:prstGeom>
        </p:spPr>
        <p:txBody>
          <a:bodyPr lIns="0" tIns="0" rIns="0" bIns="0" rtlCol="0" anchor="t">
            <a:spAutoFit/>
          </a:bodyPr>
          <a:lstStyle/>
          <a:p>
            <a:pPr marL="614228" lvl="1" indent="-307114" algn="l">
              <a:lnSpc>
                <a:spcPts val="5092"/>
              </a:lnSpc>
              <a:buFont typeface="Arial"/>
              <a:buChar char="•"/>
            </a:pPr>
            <a:r>
              <a:rPr lang="en-US" sz="2844">
                <a:solidFill>
                  <a:srgbClr val="F4F4F4"/>
                </a:solidFill>
                <a:latin typeface="Poppins"/>
                <a:ea typeface="Poppins"/>
                <a:cs typeface="Poppins"/>
                <a:sym typeface="Poppins"/>
              </a:rPr>
              <a:t>This project is showcasing very important KPIs which the management can undergo in order to increase their policy sales. It also provides information about the work of the executives associated with the selling of the policies.</a:t>
            </a:r>
          </a:p>
          <a:p>
            <a:pPr marL="614228" lvl="1" indent="-307114" algn="l">
              <a:lnSpc>
                <a:spcPts val="5092"/>
              </a:lnSpc>
              <a:buFont typeface="Arial"/>
              <a:buChar char="•"/>
            </a:pPr>
            <a:r>
              <a:rPr lang="en-US" sz="2844">
                <a:solidFill>
                  <a:srgbClr val="F4F4F4"/>
                </a:solidFill>
                <a:latin typeface="Poppins"/>
                <a:ea typeface="Poppins"/>
                <a:cs typeface="Poppins"/>
                <a:sym typeface="Poppins"/>
              </a:rPr>
              <a:t>Tools Used :</a:t>
            </a:r>
          </a:p>
          <a:p>
            <a:pPr marL="1228457" lvl="2" indent="-409486" algn="l">
              <a:lnSpc>
                <a:spcPts val="5092"/>
              </a:lnSpc>
              <a:buFont typeface="Arial"/>
              <a:buChar char="⚬"/>
            </a:pPr>
            <a:r>
              <a:rPr lang="en-US" sz="2844" b="1">
                <a:solidFill>
                  <a:srgbClr val="F4F4F4"/>
                </a:solidFill>
                <a:latin typeface="Poppins Bold"/>
                <a:ea typeface="Poppins Bold"/>
                <a:cs typeface="Poppins Bold"/>
                <a:sym typeface="Poppins Bold"/>
              </a:rPr>
              <a:t>For Data Cleaning - </a:t>
            </a:r>
            <a:r>
              <a:rPr lang="en-US" sz="2844">
                <a:solidFill>
                  <a:srgbClr val="F4F4F4"/>
                </a:solidFill>
                <a:latin typeface="Poppins"/>
                <a:ea typeface="Poppins"/>
                <a:cs typeface="Poppins"/>
                <a:sym typeface="Poppins"/>
              </a:rPr>
              <a:t>Power Query</a:t>
            </a:r>
          </a:p>
          <a:p>
            <a:pPr marL="1228457" lvl="2" indent="-409486" algn="l">
              <a:lnSpc>
                <a:spcPts val="5092"/>
              </a:lnSpc>
              <a:buFont typeface="Arial"/>
              <a:buChar char="⚬"/>
            </a:pPr>
            <a:r>
              <a:rPr lang="en-US" sz="2844" b="1">
                <a:solidFill>
                  <a:srgbClr val="F4F4F4"/>
                </a:solidFill>
                <a:latin typeface="Poppins Bold"/>
                <a:ea typeface="Poppins Bold"/>
                <a:cs typeface="Poppins Bold"/>
                <a:sym typeface="Poppins Bold"/>
              </a:rPr>
              <a:t>For Visualisation - </a:t>
            </a:r>
            <a:r>
              <a:rPr lang="en-US" sz="2844">
                <a:solidFill>
                  <a:srgbClr val="F4F4F4"/>
                </a:solidFill>
                <a:latin typeface="Poppins"/>
                <a:ea typeface="Poppins"/>
                <a:cs typeface="Poppins"/>
                <a:sym typeface="Poppins"/>
              </a:rPr>
              <a:t>Excel, Power BI, Tableau</a:t>
            </a:r>
          </a:p>
          <a:p>
            <a:pPr marL="1228457" lvl="2" indent="-409486" algn="l">
              <a:lnSpc>
                <a:spcPts val="5092"/>
              </a:lnSpc>
              <a:buFont typeface="Arial"/>
              <a:buChar char="⚬"/>
            </a:pPr>
            <a:r>
              <a:rPr lang="en-US" sz="2844" b="1">
                <a:solidFill>
                  <a:srgbClr val="F4F4F4"/>
                </a:solidFill>
                <a:latin typeface="Poppins Bold"/>
                <a:ea typeface="Poppins Bold"/>
                <a:cs typeface="Poppins Bold"/>
                <a:sym typeface="Poppins Bold"/>
              </a:rPr>
              <a:t>For Calculation - </a:t>
            </a:r>
            <a:r>
              <a:rPr lang="en-US" sz="2844">
                <a:solidFill>
                  <a:srgbClr val="F4F4F4"/>
                </a:solidFill>
                <a:latin typeface="Poppins"/>
                <a:ea typeface="Poppins"/>
                <a:cs typeface="Poppins"/>
                <a:sym typeface="Poppins"/>
              </a:rPr>
              <a:t>Pivot table in Excel, DAX in Power BI and Calculated Fields in Tableau</a:t>
            </a:r>
          </a:p>
          <a:p>
            <a:pPr marL="1228457" lvl="2" indent="-409486" algn="l">
              <a:lnSpc>
                <a:spcPts val="5092"/>
              </a:lnSpc>
              <a:buFont typeface="Arial"/>
              <a:buChar char="⚬"/>
            </a:pPr>
            <a:r>
              <a:rPr lang="en-US" sz="2844" b="1">
                <a:solidFill>
                  <a:srgbClr val="F4F4F4"/>
                </a:solidFill>
                <a:latin typeface="Poppins Bold"/>
                <a:ea typeface="Poppins Bold"/>
                <a:cs typeface="Poppins Bold"/>
                <a:sym typeface="Poppins Bold"/>
              </a:rPr>
              <a:t>For writing queries - </a:t>
            </a:r>
            <a:r>
              <a:rPr lang="en-US" sz="2844">
                <a:solidFill>
                  <a:srgbClr val="F4F4F4"/>
                </a:solidFill>
                <a:latin typeface="Poppins"/>
                <a:ea typeface="Poppins"/>
                <a:cs typeface="Poppins"/>
                <a:sym typeface="Poppins"/>
              </a:rPr>
              <a:t>MySql</a:t>
            </a:r>
          </a:p>
          <a:p>
            <a:pPr marL="1228457" lvl="2" indent="-409486" algn="l">
              <a:lnSpc>
                <a:spcPts val="5092"/>
              </a:lnSpc>
              <a:buFont typeface="Arial"/>
              <a:buChar char="⚬"/>
            </a:pPr>
            <a:r>
              <a:rPr lang="en-US" sz="2844" b="1">
                <a:solidFill>
                  <a:srgbClr val="F4F4F4"/>
                </a:solidFill>
                <a:latin typeface="Poppins Bold"/>
                <a:ea typeface="Poppins Bold"/>
                <a:cs typeface="Poppins Bold"/>
                <a:sym typeface="Poppins Bold"/>
              </a:rPr>
              <a:t>Use of Action Dashboard in Tableau</a:t>
            </a:r>
          </a:p>
          <a:p>
            <a:pPr marL="1228457" lvl="2" indent="-409486" algn="l">
              <a:lnSpc>
                <a:spcPts val="5092"/>
              </a:lnSpc>
              <a:buFont typeface="Arial"/>
              <a:buChar char="⚬"/>
            </a:pPr>
            <a:r>
              <a:rPr lang="en-US" sz="2844" b="1">
                <a:solidFill>
                  <a:srgbClr val="F4F4F4"/>
                </a:solidFill>
                <a:latin typeface="Poppins Bold"/>
                <a:ea typeface="Poppins Bold"/>
                <a:cs typeface="Poppins Bold"/>
                <a:sym typeface="Poppins Bold"/>
              </a:rPr>
              <a:t>Use of Slicers to filter the data in real time</a:t>
            </a:r>
          </a:p>
          <a:p>
            <a:pPr marL="1228457" lvl="2" indent="-409486" algn="l">
              <a:lnSpc>
                <a:spcPts val="5092"/>
              </a:lnSpc>
              <a:buFont typeface="Arial"/>
              <a:buChar char="⚬"/>
            </a:pPr>
            <a:r>
              <a:rPr lang="en-US" sz="2844" b="1">
                <a:solidFill>
                  <a:srgbClr val="F4F4F4"/>
                </a:solidFill>
                <a:latin typeface="Poppins Bold"/>
                <a:ea typeface="Poppins Bold"/>
                <a:cs typeface="Poppins Bold"/>
                <a:sym typeface="Poppins Bold"/>
              </a:rPr>
              <a:t>Use of Customize visuals in Power BI</a:t>
            </a:r>
          </a:p>
        </p:txBody>
      </p:sp>
      <p:sp>
        <p:nvSpPr>
          <p:cNvPr id="3" name="Freeform 3"/>
          <p:cNvSpPr/>
          <p:nvPr/>
        </p:nvSpPr>
        <p:spPr>
          <a:xfrm>
            <a:off x="11407618" y="3541359"/>
            <a:ext cx="6880382" cy="6745641"/>
          </a:xfrm>
          <a:custGeom>
            <a:avLst/>
            <a:gdLst/>
            <a:ahLst/>
            <a:cxnLst/>
            <a:rect l="l" t="t" r="r" b="b"/>
            <a:pathLst>
              <a:path w="6880382" h="6745641">
                <a:moveTo>
                  <a:pt x="0" y="0"/>
                </a:moveTo>
                <a:lnTo>
                  <a:pt x="6880382" y="0"/>
                </a:lnTo>
                <a:lnTo>
                  <a:pt x="6880382" y="6745641"/>
                </a:lnTo>
                <a:lnTo>
                  <a:pt x="0" y="6745641"/>
                </a:lnTo>
                <a:lnTo>
                  <a:pt x="0" y="0"/>
                </a:lnTo>
                <a:close/>
              </a:path>
            </a:pathLst>
          </a:custGeom>
          <a:blipFill>
            <a:blip r:embed="rId2"/>
            <a:stretch>
              <a:fillRect/>
            </a:stretch>
          </a:blipFill>
        </p:spPr>
      </p:sp>
      <p:sp>
        <p:nvSpPr>
          <p:cNvPr id="4" name="TextBox 4"/>
          <p:cNvSpPr txBox="1"/>
          <p:nvPr/>
        </p:nvSpPr>
        <p:spPr>
          <a:xfrm>
            <a:off x="460576" y="287365"/>
            <a:ext cx="9419342" cy="1069427"/>
          </a:xfrm>
          <a:prstGeom prst="rect">
            <a:avLst/>
          </a:prstGeom>
        </p:spPr>
        <p:txBody>
          <a:bodyPr lIns="0" tIns="0" rIns="0" bIns="0" rtlCol="0" anchor="t">
            <a:spAutoFit/>
          </a:bodyPr>
          <a:lstStyle/>
          <a:p>
            <a:pPr algn="l">
              <a:lnSpc>
                <a:spcPts val="7395"/>
              </a:lnSpc>
            </a:pPr>
            <a:r>
              <a:rPr lang="en-US" sz="7784" b="1" spc="-326">
                <a:solidFill>
                  <a:srgbClr val="F4F4F4"/>
                </a:solidFill>
                <a:latin typeface="Poppins Medium"/>
                <a:ea typeface="Poppins Medium"/>
                <a:cs typeface="Poppins Medium"/>
                <a:sym typeface="Poppins Medium"/>
              </a:rPr>
              <a:t>Project 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138659" y="3194505"/>
            <a:ext cx="7428846" cy="6063795"/>
          </a:xfrm>
          <a:custGeom>
            <a:avLst/>
            <a:gdLst/>
            <a:ahLst/>
            <a:cxnLst/>
            <a:rect l="l" t="t" r="r" b="b"/>
            <a:pathLst>
              <a:path w="7428846" h="6063795">
                <a:moveTo>
                  <a:pt x="0" y="0"/>
                </a:moveTo>
                <a:lnTo>
                  <a:pt x="7428846" y="0"/>
                </a:lnTo>
                <a:lnTo>
                  <a:pt x="7428846" y="6063795"/>
                </a:lnTo>
                <a:lnTo>
                  <a:pt x="0" y="6063795"/>
                </a:lnTo>
                <a:lnTo>
                  <a:pt x="0" y="0"/>
                </a:lnTo>
                <a:close/>
              </a:path>
            </a:pathLst>
          </a:custGeom>
          <a:blipFill>
            <a:blip r:embed="rId2"/>
            <a:stretch>
              <a:fillRect/>
            </a:stretch>
          </a:blipFill>
        </p:spPr>
      </p:sp>
      <p:sp>
        <p:nvSpPr>
          <p:cNvPr id="3" name="TextBox 3"/>
          <p:cNvSpPr txBox="1"/>
          <p:nvPr/>
        </p:nvSpPr>
        <p:spPr>
          <a:xfrm>
            <a:off x="582317" y="327945"/>
            <a:ext cx="5767119" cy="1069427"/>
          </a:xfrm>
          <a:prstGeom prst="rect">
            <a:avLst/>
          </a:prstGeom>
        </p:spPr>
        <p:txBody>
          <a:bodyPr lIns="0" tIns="0" rIns="0" bIns="0" rtlCol="0" anchor="t">
            <a:spAutoFit/>
          </a:bodyPr>
          <a:lstStyle/>
          <a:p>
            <a:pPr algn="l">
              <a:lnSpc>
                <a:spcPts val="7395"/>
              </a:lnSpc>
            </a:pPr>
            <a:r>
              <a:rPr lang="en-US" sz="7784" b="1" spc="-326">
                <a:solidFill>
                  <a:srgbClr val="F4F4F4"/>
                </a:solidFill>
                <a:latin typeface="Poppins Medium"/>
                <a:ea typeface="Poppins Medium"/>
                <a:cs typeface="Poppins Medium"/>
                <a:sym typeface="Poppins Medium"/>
              </a:rPr>
              <a:t>Project Goal</a:t>
            </a:r>
          </a:p>
        </p:txBody>
      </p:sp>
      <p:sp>
        <p:nvSpPr>
          <p:cNvPr id="4" name="TextBox 4"/>
          <p:cNvSpPr txBox="1"/>
          <p:nvPr/>
        </p:nvSpPr>
        <p:spPr>
          <a:xfrm>
            <a:off x="582317" y="1409774"/>
            <a:ext cx="11945084" cy="8652698"/>
          </a:xfrm>
          <a:prstGeom prst="rect">
            <a:avLst/>
          </a:prstGeom>
        </p:spPr>
        <p:txBody>
          <a:bodyPr lIns="0" tIns="0" rIns="0" bIns="0" rtlCol="0" anchor="t">
            <a:spAutoFit/>
          </a:bodyPr>
          <a:lstStyle/>
          <a:p>
            <a:pPr marL="592270" lvl="1" indent="-296135" algn="l">
              <a:lnSpc>
                <a:spcPts val="4910"/>
              </a:lnSpc>
              <a:buFont typeface="Arial"/>
              <a:buChar char="•"/>
            </a:pPr>
            <a:r>
              <a:rPr lang="en-US" sz="2743">
                <a:solidFill>
                  <a:srgbClr val="F4F4F4"/>
                </a:solidFill>
                <a:latin typeface="Poppins"/>
                <a:ea typeface="Poppins"/>
                <a:cs typeface="Poppins"/>
                <a:sym typeface="Poppins"/>
              </a:rPr>
              <a:t>To Clean the Data.</a:t>
            </a:r>
          </a:p>
          <a:p>
            <a:pPr marL="592270" lvl="1" indent="-296135" algn="l">
              <a:lnSpc>
                <a:spcPts val="4910"/>
              </a:lnSpc>
              <a:buFont typeface="Arial"/>
              <a:buChar char="•"/>
            </a:pPr>
            <a:r>
              <a:rPr lang="en-US" sz="2743">
                <a:solidFill>
                  <a:srgbClr val="F4F4F4"/>
                </a:solidFill>
                <a:latin typeface="Poppins"/>
                <a:ea typeface="Poppins"/>
                <a:cs typeface="Poppins"/>
                <a:sym typeface="Poppins"/>
              </a:rPr>
              <a:t>To create following KPIs which can provide impactful insights to the management :</a:t>
            </a:r>
          </a:p>
          <a:p>
            <a:pPr marL="1184540" lvl="2" indent="-394847" algn="l">
              <a:lnSpc>
                <a:spcPts val="4910"/>
              </a:lnSpc>
              <a:buFont typeface="Arial"/>
              <a:buChar char="⚬"/>
            </a:pPr>
            <a:r>
              <a:rPr lang="en-US" sz="2743">
                <a:solidFill>
                  <a:srgbClr val="F4F4F4"/>
                </a:solidFill>
                <a:latin typeface="Poppins"/>
                <a:ea typeface="Poppins"/>
                <a:cs typeface="Poppins"/>
                <a:sym typeface="Poppins"/>
              </a:rPr>
              <a:t>No of Invoice by Accnt Exec</a:t>
            </a:r>
          </a:p>
          <a:p>
            <a:pPr marL="1184540" lvl="2" indent="-394847" algn="l">
              <a:lnSpc>
                <a:spcPts val="4910"/>
              </a:lnSpc>
              <a:buFont typeface="Arial"/>
              <a:buChar char="⚬"/>
            </a:pPr>
            <a:r>
              <a:rPr lang="en-US" sz="2743">
                <a:solidFill>
                  <a:srgbClr val="F4F4F4"/>
                </a:solidFill>
                <a:latin typeface="Poppins"/>
                <a:ea typeface="Poppins"/>
                <a:cs typeface="Poppins"/>
                <a:sym typeface="Poppins"/>
              </a:rPr>
              <a:t>Yearly Meeting Count</a:t>
            </a:r>
          </a:p>
          <a:p>
            <a:pPr marL="1184540" lvl="2" indent="-394847" algn="l">
              <a:lnSpc>
                <a:spcPts val="4910"/>
              </a:lnSpc>
              <a:buFont typeface="Arial"/>
              <a:buChar char="⚬"/>
            </a:pPr>
            <a:r>
              <a:rPr lang="en-US" sz="2743">
                <a:solidFill>
                  <a:srgbClr val="F4F4F4"/>
                </a:solidFill>
                <a:latin typeface="Poppins"/>
                <a:ea typeface="Poppins"/>
                <a:cs typeface="Poppins"/>
                <a:sym typeface="Poppins"/>
              </a:rPr>
              <a:t>Target, Achieve, New</a:t>
            </a:r>
          </a:p>
          <a:p>
            <a:pPr marL="1184540" lvl="2" indent="-394847" algn="l">
              <a:lnSpc>
                <a:spcPts val="4910"/>
              </a:lnSpc>
              <a:buFont typeface="Arial"/>
              <a:buChar char="⚬"/>
            </a:pPr>
            <a:r>
              <a:rPr lang="en-US" sz="2743">
                <a:solidFill>
                  <a:srgbClr val="F4F4F4"/>
                </a:solidFill>
                <a:latin typeface="Poppins"/>
                <a:ea typeface="Poppins"/>
                <a:cs typeface="Poppins"/>
                <a:sym typeface="Poppins"/>
              </a:rPr>
              <a:t>Cross Sell-Target,Achive,new</a:t>
            </a:r>
          </a:p>
          <a:p>
            <a:pPr marL="1184540" lvl="2" indent="-394847" algn="l">
              <a:lnSpc>
                <a:spcPts val="4910"/>
              </a:lnSpc>
              <a:buFont typeface="Arial"/>
              <a:buChar char="⚬"/>
            </a:pPr>
            <a:r>
              <a:rPr lang="en-US" sz="2743">
                <a:solidFill>
                  <a:srgbClr val="F4F4F4"/>
                </a:solidFill>
                <a:latin typeface="Poppins"/>
                <a:ea typeface="Poppins"/>
                <a:cs typeface="Poppins"/>
                <a:sym typeface="Poppins"/>
              </a:rPr>
              <a:t>New-Target,Achive,new</a:t>
            </a:r>
          </a:p>
          <a:p>
            <a:pPr marL="1184540" lvl="2" indent="-394847" algn="l">
              <a:lnSpc>
                <a:spcPts val="4910"/>
              </a:lnSpc>
              <a:buFont typeface="Arial"/>
              <a:buChar char="⚬"/>
            </a:pPr>
            <a:r>
              <a:rPr lang="en-US" sz="2743">
                <a:solidFill>
                  <a:srgbClr val="F4F4F4"/>
                </a:solidFill>
                <a:latin typeface="Poppins"/>
                <a:ea typeface="Poppins"/>
                <a:cs typeface="Poppins"/>
                <a:sym typeface="Poppins"/>
              </a:rPr>
              <a:t>Renewal-Target, Achive,new</a:t>
            </a:r>
          </a:p>
          <a:p>
            <a:pPr marL="1184540" lvl="2" indent="-394847" algn="l">
              <a:lnSpc>
                <a:spcPts val="4910"/>
              </a:lnSpc>
              <a:buFont typeface="Arial"/>
              <a:buChar char="⚬"/>
            </a:pPr>
            <a:r>
              <a:rPr lang="en-US" sz="2743">
                <a:solidFill>
                  <a:srgbClr val="F4F4F4"/>
                </a:solidFill>
                <a:latin typeface="Poppins"/>
                <a:ea typeface="Poppins"/>
                <a:cs typeface="Poppins"/>
                <a:sym typeface="Poppins"/>
              </a:rPr>
              <a:t>Stage Funnel by Revenue</a:t>
            </a:r>
          </a:p>
          <a:p>
            <a:pPr marL="1184540" lvl="2" indent="-394847" algn="l">
              <a:lnSpc>
                <a:spcPts val="4910"/>
              </a:lnSpc>
              <a:buFont typeface="Arial"/>
              <a:buChar char="⚬"/>
            </a:pPr>
            <a:r>
              <a:rPr lang="en-US" sz="2743">
                <a:solidFill>
                  <a:srgbClr val="F4F4F4"/>
                </a:solidFill>
                <a:latin typeface="Poppins"/>
                <a:ea typeface="Poppins"/>
                <a:cs typeface="Poppins"/>
                <a:sym typeface="Poppins"/>
              </a:rPr>
              <a:t>No of meeting By Account Exe</a:t>
            </a:r>
          </a:p>
          <a:p>
            <a:pPr marL="1184540" lvl="2" indent="-394847" algn="l">
              <a:lnSpc>
                <a:spcPts val="4910"/>
              </a:lnSpc>
              <a:buFont typeface="Arial"/>
              <a:buChar char="⚬"/>
            </a:pPr>
            <a:r>
              <a:rPr lang="en-US" sz="2743">
                <a:solidFill>
                  <a:srgbClr val="F4F4F4"/>
                </a:solidFill>
                <a:latin typeface="Poppins"/>
                <a:ea typeface="Poppins"/>
                <a:cs typeface="Poppins"/>
                <a:sym typeface="Poppins"/>
              </a:rPr>
              <a:t>Top Open Opportunity</a:t>
            </a:r>
          </a:p>
          <a:p>
            <a:pPr marL="1184540" lvl="2" indent="-394847" algn="l">
              <a:lnSpc>
                <a:spcPts val="4910"/>
              </a:lnSpc>
              <a:buFont typeface="Arial"/>
              <a:buChar char="⚬"/>
            </a:pPr>
            <a:r>
              <a:rPr lang="en-US" sz="2743">
                <a:solidFill>
                  <a:srgbClr val="F4F4F4"/>
                </a:solidFill>
                <a:latin typeface="Poppins"/>
                <a:ea typeface="Poppins"/>
                <a:cs typeface="Poppins"/>
                <a:sym typeface="Poppins"/>
              </a:rPr>
              <a:t>Opportunity Product distribution</a:t>
            </a:r>
          </a:p>
          <a:p>
            <a:pPr marL="592270" lvl="1" indent="-296135" algn="l">
              <a:lnSpc>
                <a:spcPts val="4910"/>
              </a:lnSpc>
              <a:buFont typeface="Arial"/>
              <a:buChar char="•"/>
            </a:pPr>
            <a:r>
              <a:rPr lang="en-US" sz="2743">
                <a:solidFill>
                  <a:srgbClr val="F4F4F4"/>
                </a:solidFill>
                <a:latin typeface="Poppins"/>
                <a:ea typeface="Poppins"/>
                <a:cs typeface="Poppins"/>
                <a:sym typeface="Poppins"/>
              </a:rPr>
              <a:t>Creat interactive Dashboards with Slicers to filter the Dashboard.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flipH="1">
            <a:off x="11977885" y="2028519"/>
            <a:ext cx="6158739" cy="6229961"/>
          </a:xfrm>
          <a:custGeom>
            <a:avLst/>
            <a:gdLst/>
            <a:ahLst/>
            <a:cxnLst/>
            <a:rect l="l" t="t" r="r" b="b"/>
            <a:pathLst>
              <a:path w="6158739" h="6229961">
                <a:moveTo>
                  <a:pt x="6158740" y="0"/>
                </a:moveTo>
                <a:lnTo>
                  <a:pt x="0" y="0"/>
                </a:lnTo>
                <a:lnTo>
                  <a:pt x="0" y="6229962"/>
                </a:lnTo>
                <a:lnTo>
                  <a:pt x="6158740" y="6229962"/>
                </a:lnTo>
                <a:lnTo>
                  <a:pt x="6158740" y="0"/>
                </a:lnTo>
                <a:close/>
              </a:path>
            </a:pathLst>
          </a:custGeom>
          <a:blipFill>
            <a:blip r:embed="rId2"/>
            <a:stretch>
              <a:fillRect t="-1199" b="-1199"/>
            </a:stretch>
          </a:blipFill>
        </p:spPr>
      </p:sp>
      <p:sp>
        <p:nvSpPr>
          <p:cNvPr id="3" name="TextBox 3"/>
          <p:cNvSpPr txBox="1"/>
          <p:nvPr/>
        </p:nvSpPr>
        <p:spPr>
          <a:xfrm>
            <a:off x="440286" y="1470644"/>
            <a:ext cx="12513208" cy="8033573"/>
          </a:xfrm>
          <a:prstGeom prst="rect">
            <a:avLst/>
          </a:prstGeom>
        </p:spPr>
        <p:txBody>
          <a:bodyPr lIns="0" tIns="0" rIns="0" bIns="0" rtlCol="0" anchor="t">
            <a:spAutoFit/>
          </a:bodyPr>
          <a:lstStyle/>
          <a:p>
            <a:pPr marL="592270" lvl="1" indent="-296135" algn="l">
              <a:lnSpc>
                <a:spcPts val="4910"/>
              </a:lnSpc>
              <a:buFont typeface="Arial"/>
              <a:buChar char="•"/>
            </a:pPr>
            <a:r>
              <a:rPr lang="en-US" sz="2743" b="1">
                <a:solidFill>
                  <a:srgbClr val="F4F4F4"/>
                </a:solidFill>
                <a:latin typeface="Poppins Bold"/>
                <a:ea typeface="Poppins Bold"/>
                <a:cs typeface="Poppins Bold"/>
                <a:sym typeface="Poppins Bold"/>
              </a:rPr>
              <a:t>Brokerage </a:t>
            </a:r>
            <a:r>
              <a:rPr lang="en-US" sz="2743">
                <a:solidFill>
                  <a:srgbClr val="F4F4F4"/>
                </a:solidFill>
                <a:latin typeface="Poppins"/>
                <a:ea typeface="Poppins"/>
                <a:cs typeface="Poppins"/>
                <a:sym typeface="Poppins"/>
              </a:rPr>
              <a:t>- Contain information about clients' policies, including</a:t>
            </a:r>
          </a:p>
          <a:p>
            <a:pPr algn="l">
              <a:lnSpc>
                <a:spcPts val="4910"/>
              </a:lnSpc>
            </a:pPr>
            <a:r>
              <a:rPr lang="en-US" sz="2743">
                <a:solidFill>
                  <a:srgbClr val="F4F4F4"/>
                </a:solidFill>
                <a:latin typeface="Poppins"/>
                <a:ea typeface="Poppins"/>
                <a:cs typeface="Poppins"/>
                <a:sym typeface="Poppins"/>
              </a:rPr>
              <a:t>      policy details, income, and renewal status. It contains duplicate</a:t>
            </a:r>
          </a:p>
          <a:p>
            <a:pPr algn="l">
              <a:lnSpc>
                <a:spcPts val="4910"/>
              </a:lnSpc>
            </a:pPr>
            <a:r>
              <a:rPr lang="en-US" sz="2743">
                <a:solidFill>
                  <a:srgbClr val="F4F4F4"/>
                </a:solidFill>
                <a:latin typeface="Poppins"/>
                <a:ea typeface="Poppins"/>
                <a:cs typeface="Poppins"/>
                <a:sym typeface="Poppins"/>
              </a:rPr>
              <a:t>      records which must be removed.</a:t>
            </a:r>
          </a:p>
          <a:p>
            <a:pPr marL="592270" lvl="1" indent="-296135" algn="l">
              <a:lnSpc>
                <a:spcPts val="4910"/>
              </a:lnSpc>
              <a:buFont typeface="Arial"/>
              <a:buChar char="•"/>
            </a:pPr>
            <a:r>
              <a:rPr lang="en-US" sz="2743" b="1">
                <a:solidFill>
                  <a:srgbClr val="F4F4F4"/>
                </a:solidFill>
                <a:latin typeface="Poppins Bold"/>
                <a:ea typeface="Poppins Bold"/>
                <a:cs typeface="Poppins Bold"/>
                <a:sym typeface="Poppins Bold"/>
              </a:rPr>
              <a:t>Fees</a:t>
            </a:r>
            <a:r>
              <a:rPr lang="en-US" sz="2743">
                <a:solidFill>
                  <a:srgbClr val="F4F4F4"/>
                </a:solidFill>
                <a:latin typeface="Poppins"/>
                <a:ea typeface="Poppins"/>
                <a:cs typeface="Poppins"/>
                <a:sym typeface="Poppins"/>
              </a:rPr>
              <a:t> - Contains data on client-related income transactions,</a:t>
            </a:r>
          </a:p>
          <a:p>
            <a:pPr algn="l">
              <a:lnSpc>
                <a:spcPts val="4910"/>
              </a:lnSpc>
            </a:pPr>
            <a:r>
              <a:rPr lang="en-US" sz="2743">
                <a:solidFill>
                  <a:srgbClr val="F4F4F4"/>
                </a:solidFill>
                <a:latin typeface="Poppins"/>
                <a:ea typeface="Poppins"/>
                <a:cs typeface="Poppins"/>
                <a:sym typeface="Poppins"/>
              </a:rPr>
              <a:t>      including revenue details and transaction types.</a:t>
            </a:r>
          </a:p>
          <a:p>
            <a:pPr marL="592270" lvl="1" indent="-296135" algn="l">
              <a:lnSpc>
                <a:spcPts val="4910"/>
              </a:lnSpc>
              <a:buFont typeface="Arial"/>
              <a:buChar char="•"/>
            </a:pPr>
            <a:r>
              <a:rPr lang="en-US" sz="2743" b="1">
                <a:solidFill>
                  <a:srgbClr val="F4F4F4"/>
                </a:solidFill>
                <a:latin typeface="Poppins Bold"/>
                <a:ea typeface="Poppins Bold"/>
                <a:cs typeface="Poppins Bold"/>
                <a:sym typeface="Poppins Bold"/>
              </a:rPr>
              <a:t>Budget </a:t>
            </a:r>
            <a:r>
              <a:rPr lang="en-US" sz="2743">
                <a:solidFill>
                  <a:srgbClr val="F4F4F4"/>
                </a:solidFill>
                <a:latin typeface="Poppins"/>
                <a:ea typeface="Poppins"/>
                <a:cs typeface="Poppins"/>
                <a:sym typeface="Poppins"/>
              </a:rPr>
              <a:t>- Details the budget allocations for branches and</a:t>
            </a:r>
          </a:p>
          <a:p>
            <a:pPr algn="l">
              <a:lnSpc>
                <a:spcPts val="4910"/>
              </a:lnSpc>
            </a:pPr>
            <a:r>
              <a:rPr lang="en-US" sz="2743">
                <a:solidFill>
                  <a:srgbClr val="F4F4F4"/>
                </a:solidFill>
                <a:latin typeface="Poppins"/>
                <a:ea typeface="Poppins"/>
                <a:cs typeface="Poppins"/>
                <a:sym typeface="Poppins"/>
              </a:rPr>
              <a:t>     employees, including new roles, cross-sell initiatives, and renewals</a:t>
            </a:r>
          </a:p>
          <a:p>
            <a:pPr marL="592270" lvl="1" indent="-296135" algn="l">
              <a:lnSpc>
                <a:spcPts val="4910"/>
              </a:lnSpc>
              <a:buFont typeface="Arial"/>
              <a:buChar char="•"/>
            </a:pPr>
            <a:r>
              <a:rPr lang="en-US" sz="2743" b="1">
                <a:solidFill>
                  <a:srgbClr val="F4F4F4"/>
                </a:solidFill>
                <a:latin typeface="Poppins Bold"/>
                <a:ea typeface="Poppins Bold"/>
                <a:cs typeface="Poppins Bold"/>
                <a:sym typeface="Poppins Bold"/>
              </a:rPr>
              <a:t>Invoice </a:t>
            </a:r>
            <a:r>
              <a:rPr lang="en-US" sz="2743">
                <a:solidFill>
                  <a:srgbClr val="F4F4F4"/>
                </a:solidFill>
                <a:latin typeface="Poppins"/>
                <a:ea typeface="Poppins"/>
                <a:cs typeface="Poppins"/>
                <a:sym typeface="Poppins"/>
              </a:rPr>
              <a:t>- Holds information about invoices generated, including</a:t>
            </a:r>
          </a:p>
          <a:p>
            <a:pPr algn="l">
              <a:lnSpc>
                <a:spcPts val="4910"/>
              </a:lnSpc>
            </a:pPr>
            <a:r>
              <a:rPr lang="en-US" sz="2743">
                <a:solidFill>
                  <a:srgbClr val="F4F4F4"/>
                </a:solidFill>
                <a:latin typeface="Poppins"/>
                <a:ea typeface="Poppins"/>
                <a:cs typeface="Poppins"/>
                <a:sym typeface="Poppins"/>
              </a:rPr>
              <a:t>      transaction details and associated clients.</a:t>
            </a:r>
          </a:p>
          <a:p>
            <a:pPr marL="592270" lvl="1" indent="-296135" algn="l">
              <a:lnSpc>
                <a:spcPts val="4910"/>
              </a:lnSpc>
              <a:buFont typeface="Arial"/>
              <a:buChar char="•"/>
            </a:pPr>
            <a:r>
              <a:rPr lang="en-US" sz="2743" b="1">
                <a:solidFill>
                  <a:srgbClr val="F4F4F4"/>
                </a:solidFill>
                <a:latin typeface="Poppins Bold"/>
                <a:ea typeface="Poppins Bold"/>
                <a:cs typeface="Poppins Bold"/>
                <a:sym typeface="Poppins Bold"/>
              </a:rPr>
              <a:t>Meeting </a:t>
            </a:r>
            <a:r>
              <a:rPr lang="en-US" sz="2743">
                <a:solidFill>
                  <a:srgbClr val="F4F4F4"/>
                </a:solidFill>
                <a:latin typeface="Poppins"/>
                <a:ea typeface="Poppins"/>
                <a:cs typeface="Poppins"/>
                <a:sym typeface="Poppins"/>
              </a:rPr>
              <a:t>- Tracks meetings managed by account executives, including branch associations and attendee details.</a:t>
            </a:r>
          </a:p>
          <a:p>
            <a:pPr marL="592270" lvl="1" indent="-296135" algn="l">
              <a:lnSpc>
                <a:spcPts val="4910"/>
              </a:lnSpc>
              <a:buFont typeface="Arial"/>
              <a:buChar char="•"/>
            </a:pPr>
            <a:r>
              <a:rPr lang="en-US" sz="2743" b="1">
                <a:solidFill>
                  <a:srgbClr val="F4F4F4"/>
                </a:solidFill>
                <a:latin typeface="Poppins Bold"/>
                <a:ea typeface="Poppins Bold"/>
                <a:cs typeface="Poppins Bold"/>
                <a:sym typeface="Poppins Bold"/>
              </a:rPr>
              <a:t>Opportunity </a:t>
            </a:r>
            <a:r>
              <a:rPr lang="en-US" sz="2743">
                <a:solidFill>
                  <a:srgbClr val="F4F4F4"/>
                </a:solidFill>
                <a:latin typeface="Poppins"/>
                <a:ea typeface="Poppins"/>
                <a:cs typeface="Poppins"/>
                <a:sym typeface="Poppins"/>
              </a:rPr>
              <a:t>- Documents details of opportunities managed by account executives, including revenue, stages, and risk information.</a:t>
            </a:r>
          </a:p>
        </p:txBody>
      </p:sp>
      <p:sp>
        <p:nvSpPr>
          <p:cNvPr id="4" name="TextBox 4"/>
          <p:cNvSpPr txBox="1"/>
          <p:nvPr/>
        </p:nvSpPr>
        <p:spPr>
          <a:xfrm>
            <a:off x="440286" y="287365"/>
            <a:ext cx="7755552" cy="1069427"/>
          </a:xfrm>
          <a:prstGeom prst="rect">
            <a:avLst/>
          </a:prstGeom>
        </p:spPr>
        <p:txBody>
          <a:bodyPr lIns="0" tIns="0" rIns="0" bIns="0" rtlCol="0" anchor="t">
            <a:spAutoFit/>
          </a:bodyPr>
          <a:lstStyle/>
          <a:p>
            <a:pPr algn="l">
              <a:lnSpc>
                <a:spcPts val="7395"/>
              </a:lnSpc>
            </a:pPr>
            <a:r>
              <a:rPr lang="en-US" sz="7784" b="1" spc="-326">
                <a:solidFill>
                  <a:srgbClr val="F4F4F4"/>
                </a:solidFill>
                <a:latin typeface="Poppins Medium"/>
                <a:ea typeface="Poppins Medium"/>
                <a:cs typeface="Poppins Medium"/>
                <a:sym typeface="Poppins Medium"/>
              </a:rPr>
              <a:t>Data Description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601373" y="2442975"/>
            <a:ext cx="6657927" cy="6815325"/>
          </a:xfrm>
          <a:custGeom>
            <a:avLst/>
            <a:gdLst/>
            <a:ahLst/>
            <a:cxnLst/>
            <a:rect l="l" t="t" r="r" b="b"/>
            <a:pathLst>
              <a:path w="6657927" h="6815325">
                <a:moveTo>
                  <a:pt x="0" y="0"/>
                </a:moveTo>
                <a:lnTo>
                  <a:pt x="6657927" y="0"/>
                </a:lnTo>
                <a:lnTo>
                  <a:pt x="6657927" y="6815325"/>
                </a:lnTo>
                <a:lnTo>
                  <a:pt x="0" y="6815325"/>
                </a:lnTo>
                <a:lnTo>
                  <a:pt x="0" y="0"/>
                </a:lnTo>
                <a:close/>
              </a:path>
            </a:pathLst>
          </a:custGeom>
          <a:blipFill>
            <a:blip r:embed="rId2"/>
            <a:stretch>
              <a:fillRect/>
            </a:stretch>
          </a:blipFill>
        </p:spPr>
      </p:sp>
      <p:sp>
        <p:nvSpPr>
          <p:cNvPr id="3" name="TextBox 3"/>
          <p:cNvSpPr txBox="1"/>
          <p:nvPr/>
        </p:nvSpPr>
        <p:spPr>
          <a:xfrm>
            <a:off x="440286" y="1424772"/>
            <a:ext cx="7279676" cy="8548497"/>
          </a:xfrm>
          <a:prstGeom prst="rect">
            <a:avLst/>
          </a:prstGeom>
        </p:spPr>
        <p:txBody>
          <a:bodyPr lIns="0" tIns="0" rIns="0" bIns="0" rtlCol="0" anchor="t">
            <a:spAutoFit/>
          </a:bodyPr>
          <a:lstStyle/>
          <a:p>
            <a:pPr marL="453390" lvl="1" indent="-226695" algn="l">
              <a:lnSpc>
                <a:spcPts val="3759"/>
              </a:lnSpc>
              <a:buFont typeface="Arial"/>
              <a:buChar char="•"/>
            </a:pPr>
            <a:r>
              <a:rPr lang="en-US" sz="2100">
                <a:solidFill>
                  <a:srgbClr val="F4F4F4"/>
                </a:solidFill>
                <a:latin typeface="Poppins"/>
                <a:ea typeface="Poppins"/>
                <a:cs typeface="Poppins"/>
                <a:sym typeface="Poppins"/>
              </a:rPr>
              <a:t>Targets vs. Achievements</a:t>
            </a:r>
          </a:p>
          <a:p>
            <a:pPr marL="906780" lvl="2" indent="-302260" algn="l">
              <a:lnSpc>
                <a:spcPts val="3759"/>
              </a:lnSpc>
              <a:buFont typeface="Arial"/>
              <a:buChar char="⚬"/>
            </a:pPr>
            <a:r>
              <a:rPr lang="en-US" sz="2100">
                <a:solidFill>
                  <a:srgbClr val="F4F4F4"/>
                </a:solidFill>
                <a:latin typeface="Poppins"/>
                <a:ea typeface="Poppins"/>
                <a:cs typeface="Poppins"/>
                <a:sym typeface="Poppins"/>
              </a:rPr>
              <a:t>Cross-Sell</a:t>
            </a:r>
          </a:p>
          <a:p>
            <a:pPr marL="906780" lvl="2" indent="-302260" algn="l">
              <a:lnSpc>
                <a:spcPts val="3759"/>
              </a:lnSpc>
              <a:buFont typeface="Arial"/>
              <a:buChar char="⚬"/>
            </a:pPr>
            <a:r>
              <a:rPr lang="en-US" sz="2100">
                <a:solidFill>
                  <a:srgbClr val="F4F4F4"/>
                </a:solidFill>
                <a:latin typeface="Poppins"/>
                <a:ea typeface="Poppins"/>
                <a:cs typeface="Poppins"/>
                <a:sym typeface="Poppins"/>
              </a:rPr>
              <a:t>New Business</a:t>
            </a:r>
          </a:p>
          <a:p>
            <a:pPr marL="906780" lvl="2" indent="-302260" algn="l">
              <a:lnSpc>
                <a:spcPts val="3759"/>
              </a:lnSpc>
              <a:buFont typeface="Arial"/>
              <a:buChar char="⚬"/>
            </a:pPr>
            <a:r>
              <a:rPr lang="en-US" sz="2100">
                <a:solidFill>
                  <a:srgbClr val="F4F4F4"/>
                </a:solidFill>
                <a:latin typeface="Poppins"/>
                <a:ea typeface="Poppins"/>
                <a:cs typeface="Poppins"/>
                <a:sym typeface="Poppins"/>
              </a:rPr>
              <a:t>Renewal</a:t>
            </a:r>
          </a:p>
          <a:p>
            <a:pPr marL="453390" lvl="1" indent="-226695" algn="l">
              <a:lnSpc>
                <a:spcPts val="3759"/>
              </a:lnSpc>
              <a:buFont typeface="Arial"/>
              <a:buChar char="•"/>
            </a:pPr>
            <a:r>
              <a:rPr lang="en-US" sz="2100" b="1">
                <a:solidFill>
                  <a:srgbClr val="F4F4F4"/>
                </a:solidFill>
                <a:latin typeface="Poppins Bold"/>
                <a:ea typeface="Poppins Bold"/>
                <a:cs typeface="Poppins Bold"/>
                <a:sym typeface="Poppins Bold"/>
              </a:rPr>
              <a:t>KPI Metrics</a:t>
            </a:r>
          </a:p>
          <a:p>
            <a:pPr marL="906780" lvl="2" indent="-302260" algn="l">
              <a:lnSpc>
                <a:spcPts val="3759"/>
              </a:lnSpc>
              <a:buFont typeface="Arial"/>
              <a:buChar char="⚬"/>
            </a:pPr>
            <a:r>
              <a:rPr lang="en-US" sz="2100">
                <a:solidFill>
                  <a:srgbClr val="F4F4F4"/>
                </a:solidFill>
                <a:latin typeface="Poppins"/>
                <a:ea typeface="Poppins"/>
                <a:cs typeface="Poppins"/>
                <a:sym typeface="Poppins"/>
              </a:rPr>
              <a:t>Cross-Sell Placement Achievement %</a:t>
            </a:r>
          </a:p>
          <a:p>
            <a:pPr marL="906780" lvl="2" indent="-302260" algn="l">
              <a:lnSpc>
                <a:spcPts val="3759"/>
              </a:lnSpc>
              <a:buFont typeface="Arial"/>
              <a:buChar char="⚬"/>
            </a:pPr>
            <a:r>
              <a:rPr lang="en-US" sz="2100">
                <a:solidFill>
                  <a:srgbClr val="F4F4F4"/>
                </a:solidFill>
                <a:latin typeface="Poppins"/>
                <a:ea typeface="Poppins"/>
                <a:cs typeface="Poppins"/>
                <a:sym typeface="Poppins"/>
              </a:rPr>
              <a:t>Cross-Sell Invoice Achievement %</a:t>
            </a:r>
          </a:p>
          <a:p>
            <a:pPr marL="906780" lvl="2" indent="-302260" algn="l">
              <a:lnSpc>
                <a:spcPts val="3759"/>
              </a:lnSpc>
              <a:buFont typeface="Arial"/>
              <a:buChar char="⚬"/>
            </a:pPr>
            <a:r>
              <a:rPr lang="en-US" sz="2100">
                <a:solidFill>
                  <a:srgbClr val="F4F4F4"/>
                </a:solidFill>
                <a:latin typeface="Poppins"/>
                <a:ea typeface="Poppins"/>
                <a:cs typeface="Poppins"/>
                <a:sym typeface="Poppins"/>
              </a:rPr>
              <a:t>New Invoice Achievement %</a:t>
            </a:r>
          </a:p>
          <a:p>
            <a:pPr marL="906780" lvl="2" indent="-302260" algn="l">
              <a:lnSpc>
                <a:spcPts val="3759"/>
              </a:lnSpc>
              <a:buFont typeface="Arial"/>
              <a:buChar char="⚬"/>
            </a:pPr>
            <a:r>
              <a:rPr lang="en-US" sz="2100">
                <a:solidFill>
                  <a:srgbClr val="F4F4F4"/>
                </a:solidFill>
                <a:latin typeface="Poppins"/>
                <a:ea typeface="Poppins"/>
                <a:cs typeface="Poppins"/>
                <a:sym typeface="Poppins"/>
              </a:rPr>
              <a:t>Renewal Placement Achievement %</a:t>
            </a:r>
          </a:p>
          <a:p>
            <a:pPr marL="906780" lvl="2" indent="-302260" algn="l">
              <a:lnSpc>
                <a:spcPts val="3759"/>
              </a:lnSpc>
              <a:buFont typeface="Arial"/>
              <a:buChar char="⚬"/>
            </a:pPr>
            <a:r>
              <a:rPr lang="en-US" sz="2100">
                <a:solidFill>
                  <a:srgbClr val="F4F4F4"/>
                </a:solidFill>
                <a:latin typeface="Poppins"/>
                <a:ea typeface="Poppins"/>
                <a:cs typeface="Poppins"/>
                <a:sym typeface="Poppins"/>
              </a:rPr>
              <a:t>Renewal Invoice Achievement %</a:t>
            </a:r>
          </a:p>
          <a:p>
            <a:pPr marL="453390" lvl="1" indent="-226695" algn="l">
              <a:lnSpc>
                <a:spcPts val="3759"/>
              </a:lnSpc>
              <a:buFont typeface="Arial"/>
              <a:buChar char="•"/>
            </a:pPr>
            <a:r>
              <a:rPr lang="en-US" sz="2100" b="1">
                <a:solidFill>
                  <a:srgbClr val="F4F4F4"/>
                </a:solidFill>
                <a:latin typeface="Poppins Bold"/>
                <a:ea typeface="Poppins Bold"/>
                <a:cs typeface="Poppins Bold"/>
                <a:sym typeface="Poppins Bold"/>
              </a:rPr>
              <a:t>Opportunity Management</a:t>
            </a:r>
          </a:p>
          <a:p>
            <a:pPr marL="906780" lvl="2" indent="-302260" algn="l">
              <a:lnSpc>
                <a:spcPts val="3759"/>
              </a:lnSpc>
              <a:buFont typeface="Arial"/>
              <a:buChar char="⚬"/>
            </a:pPr>
            <a:r>
              <a:rPr lang="en-US" sz="2100">
                <a:solidFill>
                  <a:srgbClr val="F4F4F4"/>
                </a:solidFill>
                <a:latin typeface="Poppins"/>
                <a:ea typeface="Poppins"/>
                <a:cs typeface="Poppins"/>
                <a:sym typeface="Poppins"/>
              </a:rPr>
              <a:t>Total Opportunities</a:t>
            </a:r>
          </a:p>
          <a:p>
            <a:pPr marL="906780" lvl="2" indent="-302260" algn="l">
              <a:lnSpc>
                <a:spcPts val="3759"/>
              </a:lnSpc>
              <a:buFont typeface="Arial"/>
              <a:buChar char="⚬"/>
            </a:pPr>
            <a:r>
              <a:rPr lang="en-US" sz="2100">
                <a:solidFill>
                  <a:srgbClr val="F4F4F4"/>
                </a:solidFill>
                <a:latin typeface="Poppins"/>
                <a:ea typeface="Poppins"/>
                <a:cs typeface="Poppins"/>
                <a:sym typeface="Poppins"/>
              </a:rPr>
              <a:t>Open Opportunities</a:t>
            </a:r>
          </a:p>
          <a:p>
            <a:pPr marL="453390" lvl="1" indent="-226695" algn="l">
              <a:lnSpc>
                <a:spcPts val="3759"/>
              </a:lnSpc>
              <a:buFont typeface="Arial"/>
              <a:buChar char="•"/>
            </a:pPr>
            <a:r>
              <a:rPr lang="en-US" sz="2100" b="1">
                <a:solidFill>
                  <a:srgbClr val="F4F4F4"/>
                </a:solidFill>
                <a:latin typeface="Poppins Bold"/>
                <a:ea typeface="Poppins Bold"/>
                <a:cs typeface="Poppins Bold"/>
                <a:sym typeface="Poppins Bold"/>
              </a:rPr>
              <a:t>Opportunity Distribution by Revenue</a:t>
            </a:r>
          </a:p>
          <a:p>
            <a:pPr marL="453390" lvl="1" indent="-226695" algn="l">
              <a:lnSpc>
                <a:spcPts val="3759"/>
              </a:lnSpc>
              <a:buFont typeface="Arial"/>
              <a:buChar char="•"/>
            </a:pPr>
            <a:r>
              <a:rPr lang="en-US" sz="2100" b="1">
                <a:solidFill>
                  <a:srgbClr val="F4F4F4"/>
                </a:solidFill>
                <a:latin typeface="Poppins Bold"/>
                <a:ea typeface="Poppins Bold"/>
                <a:cs typeface="Poppins Bold"/>
                <a:sym typeface="Poppins Bold"/>
              </a:rPr>
              <a:t>Yearly Meeting Count</a:t>
            </a:r>
          </a:p>
          <a:p>
            <a:pPr marL="453390" lvl="1" indent="-226695" algn="l">
              <a:lnSpc>
                <a:spcPts val="3759"/>
              </a:lnSpc>
              <a:buFont typeface="Arial"/>
              <a:buChar char="•"/>
            </a:pPr>
            <a:r>
              <a:rPr lang="en-US" sz="2100" b="1">
                <a:solidFill>
                  <a:srgbClr val="F4F4F4"/>
                </a:solidFill>
                <a:latin typeface="Poppins Bold"/>
                <a:ea typeface="Poppins Bold"/>
                <a:cs typeface="Poppins Bold"/>
                <a:sym typeface="Poppins Bold"/>
              </a:rPr>
              <a:t>No of Invoice by Accnt Exec</a:t>
            </a:r>
          </a:p>
          <a:p>
            <a:pPr marL="453390" lvl="1" indent="-226695" algn="l">
              <a:lnSpc>
                <a:spcPts val="3759"/>
              </a:lnSpc>
              <a:buFont typeface="Arial"/>
              <a:buChar char="•"/>
            </a:pPr>
            <a:r>
              <a:rPr lang="en-US" sz="2100" b="1">
                <a:solidFill>
                  <a:srgbClr val="F4F4F4"/>
                </a:solidFill>
                <a:latin typeface="Poppins Bold"/>
                <a:ea typeface="Poppins Bold"/>
                <a:cs typeface="Poppins Bold"/>
                <a:sym typeface="Poppins Bold"/>
              </a:rPr>
              <a:t>Top Revenue by Account Executive</a:t>
            </a:r>
          </a:p>
          <a:p>
            <a:pPr marL="453390" lvl="1" indent="-226695" algn="l">
              <a:lnSpc>
                <a:spcPts val="3759"/>
              </a:lnSpc>
              <a:buFont typeface="Arial"/>
              <a:buChar char="•"/>
            </a:pPr>
            <a:r>
              <a:rPr lang="en-US" sz="2100" b="1">
                <a:solidFill>
                  <a:srgbClr val="F4F4F4"/>
                </a:solidFill>
                <a:latin typeface="Poppins Bold"/>
                <a:ea typeface="Poppins Bold"/>
                <a:cs typeface="Poppins Bold"/>
                <a:sym typeface="Poppins Bold"/>
              </a:rPr>
              <a:t>Top Premium Amount by Product Group</a:t>
            </a:r>
          </a:p>
        </p:txBody>
      </p:sp>
      <p:sp>
        <p:nvSpPr>
          <p:cNvPr id="4" name="TextBox 4"/>
          <p:cNvSpPr txBox="1"/>
          <p:nvPr/>
        </p:nvSpPr>
        <p:spPr>
          <a:xfrm>
            <a:off x="440286" y="287365"/>
            <a:ext cx="8015441" cy="1069427"/>
          </a:xfrm>
          <a:prstGeom prst="rect">
            <a:avLst/>
          </a:prstGeom>
        </p:spPr>
        <p:txBody>
          <a:bodyPr lIns="0" tIns="0" rIns="0" bIns="0" rtlCol="0" anchor="t">
            <a:spAutoFit/>
          </a:bodyPr>
          <a:lstStyle/>
          <a:p>
            <a:pPr algn="l">
              <a:lnSpc>
                <a:spcPts val="7395"/>
              </a:lnSpc>
            </a:pPr>
            <a:r>
              <a:rPr lang="en-US" sz="7784" b="1" spc="-326">
                <a:solidFill>
                  <a:srgbClr val="F4F4F4"/>
                </a:solidFill>
                <a:latin typeface="Poppins Medium"/>
                <a:ea typeface="Poppins Medium"/>
                <a:cs typeface="Poppins Medium"/>
                <a:sym typeface="Poppins Medium"/>
              </a:rPr>
              <a:t>Main KPI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6B1124">
                <a:alpha val="100000"/>
              </a:srgbClr>
            </a:gs>
            <a:gs pos="50000">
              <a:srgbClr val="000000">
                <a:alpha val="100000"/>
              </a:srgbClr>
            </a:gs>
            <a:gs pos="100000">
              <a:srgbClr val="6B112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494381" y="2080038"/>
            <a:ext cx="12283952" cy="4763736"/>
          </a:xfrm>
          <a:prstGeom prst="rect">
            <a:avLst/>
          </a:prstGeom>
        </p:spPr>
        <p:txBody>
          <a:bodyPr lIns="0" tIns="0" rIns="0" bIns="0" rtlCol="0" anchor="t">
            <a:spAutoFit/>
          </a:bodyPr>
          <a:lstStyle/>
          <a:p>
            <a:pPr algn="ctr">
              <a:lnSpc>
                <a:spcPts val="18526"/>
              </a:lnSpc>
            </a:pPr>
            <a:r>
              <a:rPr lang="en-US" sz="13929" b="1" spc="-585">
                <a:solidFill>
                  <a:srgbClr val="F4F4F4"/>
                </a:solidFill>
                <a:latin typeface="Poppins Medium"/>
                <a:ea typeface="Poppins Medium"/>
                <a:cs typeface="Poppins Medium"/>
                <a:sym typeface="Poppins Medium"/>
              </a:rPr>
              <a:t>Let’s see Excel Dashboard</a:t>
            </a:r>
          </a:p>
        </p:txBody>
      </p:sp>
      <p:sp>
        <p:nvSpPr>
          <p:cNvPr id="3" name="Freeform 3"/>
          <p:cNvSpPr/>
          <p:nvPr/>
        </p:nvSpPr>
        <p:spPr>
          <a:xfrm>
            <a:off x="13412839" y="2779080"/>
            <a:ext cx="3704430" cy="3670453"/>
          </a:xfrm>
          <a:custGeom>
            <a:avLst/>
            <a:gdLst/>
            <a:ahLst/>
            <a:cxnLst/>
            <a:rect l="l" t="t" r="r" b="b"/>
            <a:pathLst>
              <a:path w="3704430" h="3670453">
                <a:moveTo>
                  <a:pt x="0" y="0"/>
                </a:moveTo>
                <a:lnTo>
                  <a:pt x="3704430" y="0"/>
                </a:lnTo>
                <a:lnTo>
                  <a:pt x="3704430" y="3670453"/>
                </a:lnTo>
                <a:lnTo>
                  <a:pt x="0" y="3670453"/>
                </a:lnTo>
                <a:lnTo>
                  <a:pt x="0" y="0"/>
                </a:lnTo>
                <a:close/>
              </a:path>
            </a:pathLst>
          </a:custGeom>
          <a:blipFill>
            <a:blip r:embed="rId2"/>
            <a:stretch>
              <a:fillRect l="-47104" t="-16583" r="-48199" b="-14925"/>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809</Words>
  <Application>Microsoft Office PowerPoint</Application>
  <PresentationFormat>Custom</PresentationFormat>
  <Paragraphs>162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Poppins Medium</vt:lpstr>
      <vt:lpstr>Poppins Bold</vt:lpstr>
      <vt:lpstr>Arial</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Analytics Project</dc:title>
  <cp:lastModifiedBy>HP</cp:lastModifiedBy>
  <cp:revision>2</cp:revision>
  <dcterms:created xsi:type="dcterms:W3CDTF">2006-08-16T00:00:00Z</dcterms:created>
  <dcterms:modified xsi:type="dcterms:W3CDTF">2025-08-28T14:08:40Z</dcterms:modified>
  <dc:identifier>DAGwl4g6cko</dc:identifier>
</cp:coreProperties>
</file>